
<file path=[Content_Types].xml><?xml version="1.0" encoding="utf-8"?>
<Types xmlns="http://schemas.openxmlformats.org/package/2006/content-types">
  <Default ContentType="image/jpeg" Extension="jpeg"/>
  <Default ContentType="image/.jpg" Extension="JP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custom-properties+xml" PartName="/docProps/custom.xml"/>
  <Override ContentType="application/x-fontdata" PartName="/ppt/fonts/font1.fntdata"/>
  <Override ContentType="application/x-fontdata" PartName="/ppt/fonts/font2.fntdata"/>
  <Override ContentType="application/vnd.openxmlformats-officedocument.presentationml.handoutMaster+xml" PartName="/ppt/handoutMasters/handoutMaster1.xml"/>
  <Override ContentType="image/svg+xml" PartName="/ppt/media/image10.svg"/>
  <Override ContentType="image/svg+xml" PartName="/ppt/media/image12.svg"/>
  <Override ContentType="image/svg+xml" PartName="/ppt/media/image14.svg"/>
  <Override ContentType="image/svg+xml" PartName="/ppt/media/image19.svg"/>
  <Override ContentType="image/svg+xml" PartName="/ppt/media/image21.svg"/>
  <Override ContentType="image/svg+xml" PartName="/ppt/media/image23.svg"/>
  <Override ContentType="image/svg+xml" PartName="/ppt/media/image27.svg"/>
  <Override ContentType="image/svg+xml" PartName="/ppt/media/image29.svg"/>
  <Override ContentType="image/svg+xml" PartName="/ppt/media/image31.svg"/>
  <Override ContentType="image/svg+xml" PartName="/ppt/media/image33.svg"/>
  <Override ContentType="image/svg+xml" PartName="/ppt/media/image37.svg"/>
  <Override ContentType="image/svg+xml" PartName="/ppt/media/image39.svg"/>
  <Override ContentType="image/svg+xml" PartName="/ppt/media/image8.svg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presProps+xml" PartName="/ppt/presProps.xml"/>
  <Override ContentType="application/vnd.openxmlformats-officedocument.presentationml.presentation.main+xml" PartName="/ppt/presentation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presentationml.tags+xml" PartName="/ppt/tags/tag1.xml"/>
  <Override ContentType="application/vnd.openxmlformats-officedocument.presentationml.tags+xml" PartName="/ppt/tags/tag10.xml"/>
  <Override ContentType="application/vnd.openxmlformats-officedocument.presentationml.tags+xml" PartName="/ppt/tags/tag11.xml"/>
  <Override ContentType="application/vnd.openxmlformats-officedocument.presentationml.tags+xml" PartName="/ppt/tags/tag12.xml"/>
  <Override ContentType="application/vnd.openxmlformats-officedocument.presentationml.tags+xml" PartName="/ppt/tags/tag13.xml"/>
  <Override ContentType="application/vnd.openxmlformats-officedocument.presentationml.tags+xml" PartName="/ppt/tags/tag14.xml"/>
  <Override ContentType="application/vnd.openxmlformats-officedocument.presentationml.tags+xml" PartName="/ppt/tags/tag15.xml"/>
  <Override ContentType="application/vnd.openxmlformats-officedocument.presentationml.tags+xml" PartName="/ppt/tags/tag16.xml"/>
  <Override ContentType="application/vnd.openxmlformats-officedocument.presentationml.tags+xml" PartName="/ppt/tags/tag17.xml"/>
  <Override ContentType="application/vnd.openxmlformats-officedocument.presentationml.tags+xml" PartName="/ppt/tags/tag18.xml"/>
  <Override ContentType="application/vnd.openxmlformats-officedocument.presentationml.tags+xml" PartName="/ppt/tags/tag19.xml"/>
  <Override ContentType="application/vnd.openxmlformats-officedocument.presentationml.tags+xml" PartName="/ppt/tags/tag2.xml"/>
  <Override ContentType="application/vnd.openxmlformats-officedocument.presentationml.tags+xml" PartName="/ppt/tags/tag20.xml"/>
  <Override ContentType="application/vnd.openxmlformats-officedocument.presentationml.tags+xml" PartName="/ppt/tags/tag21.xml"/>
  <Override ContentType="application/vnd.openxmlformats-officedocument.presentationml.tags+xml" PartName="/ppt/tags/tag22.xml"/>
  <Override ContentType="application/vnd.openxmlformats-officedocument.presentationml.tags+xml" PartName="/ppt/tags/tag23.xml"/>
  <Override ContentType="application/vnd.openxmlformats-officedocument.presentationml.tags+xml" PartName="/ppt/tags/tag24.xml"/>
  <Override ContentType="application/vnd.openxmlformats-officedocument.presentationml.tags+xml" PartName="/ppt/tags/tag25.xml"/>
  <Override ContentType="application/vnd.openxmlformats-officedocument.presentationml.tags+xml" PartName="/ppt/tags/tag26.xml"/>
  <Override ContentType="application/vnd.openxmlformats-officedocument.presentationml.tags+xml" PartName="/ppt/tags/tag27.xml"/>
  <Override ContentType="application/vnd.openxmlformats-officedocument.presentationml.tags+xml" PartName="/ppt/tags/tag28.xml"/>
  <Override ContentType="application/vnd.openxmlformats-officedocument.presentationml.tags+xml" PartName="/ppt/tags/tag29.xml"/>
  <Override ContentType="application/vnd.openxmlformats-officedocument.presentationml.tags+xml" PartName="/ppt/tags/tag3.xml"/>
  <Override ContentType="application/vnd.openxmlformats-officedocument.presentationml.tags+xml" PartName="/ppt/tags/tag30.xml"/>
  <Override ContentType="application/vnd.openxmlformats-officedocument.presentationml.tags+xml" PartName="/ppt/tags/tag31.xml"/>
  <Override ContentType="application/vnd.openxmlformats-officedocument.presentationml.tags+xml" PartName="/ppt/tags/tag32.xml"/>
  <Override ContentType="application/vnd.openxmlformats-officedocument.presentationml.tags+xml" PartName="/ppt/tags/tag33.xml"/>
  <Override ContentType="application/vnd.openxmlformats-officedocument.presentationml.tags+xml" PartName="/ppt/tags/tag34.xml"/>
  <Override ContentType="application/vnd.openxmlformats-officedocument.presentationml.tags+xml" PartName="/ppt/tags/tag35.xml"/>
  <Override ContentType="application/vnd.openxmlformats-officedocument.presentationml.tags+xml" PartName="/ppt/tags/tag36.xml"/>
  <Override ContentType="application/vnd.openxmlformats-officedocument.presentationml.tags+xml" PartName="/ppt/tags/tag37.xml"/>
  <Override ContentType="application/vnd.openxmlformats-officedocument.presentationml.tags+xml" PartName="/ppt/tags/tag38.xml"/>
  <Override ContentType="application/vnd.openxmlformats-officedocument.presentationml.tags+xml" PartName="/ppt/tags/tag39.xml"/>
  <Override ContentType="application/vnd.openxmlformats-officedocument.presentationml.tags+xml" PartName="/ppt/tags/tag4.xml"/>
  <Override ContentType="application/vnd.openxmlformats-officedocument.presentationml.tags+xml" PartName="/ppt/tags/tag40.xml"/>
  <Override ContentType="application/vnd.openxmlformats-officedocument.presentationml.tags+xml" PartName="/ppt/tags/tag41.xml"/>
  <Override ContentType="application/vnd.openxmlformats-officedocument.presentationml.tags+xml" PartName="/ppt/tags/tag42.xml"/>
  <Override ContentType="application/vnd.openxmlformats-officedocument.presentationml.tags+xml" PartName="/ppt/tags/tag43.xml"/>
  <Override ContentType="application/vnd.openxmlformats-officedocument.presentationml.tags+xml" PartName="/ppt/tags/tag44.xml"/>
  <Override ContentType="application/vnd.openxmlformats-officedocument.presentationml.tags+xml" PartName="/ppt/tags/tag45.xml"/>
  <Override ContentType="application/vnd.openxmlformats-officedocument.presentationml.tags+xml" PartName="/ppt/tags/tag46.xml"/>
  <Override ContentType="application/vnd.openxmlformats-officedocument.presentationml.tags+xml" PartName="/ppt/tags/tag47.xml"/>
  <Override ContentType="application/vnd.openxmlformats-officedocument.presentationml.tags+xml" PartName="/ppt/tags/tag48.xml"/>
  <Override ContentType="application/vnd.openxmlformats-officedocument.presentationml.tags+xml" PartName="/ppt/tags/tag49.xml"/>
  <Override ContentType="application/vnd.openxmlformats-officedocument.presentationml.tags+xml" PartName="/ppt/tags/tag5.xml"/>
  <Override ContentType="application/vnd.openxmlformats-officedocument.presentationml.tags+xml" PartName="/ppt/tags/tag50.xml"/>
  <Override ContentType="application/vnd.openxmlformats-officedocument.presentationml.tags+xml" PartName="/ppt/tags/tag51.xml"/>
  <Override ContentType="application/vnd.openxmlformats-officedocument.presentationml.tags+xml" PartName="/ppt/tags/tag52.xml"/>
  <Override ContentType="application/vnd.openxmlformats-officedocument.presentationml.tags+xml" PartName="/ppt/tags/tag53.xml"/>
  <Override ContentType="application/vnd.openxmlformats-officedocument.presentationml.tags+xml" PartName="/ppt/tags/tag54.xml"/>
  <Override ContentType="application/vnd.openxmlformats-officedocument.presentationml.tags+xml" PartName="/ppt/tags/tag55.xml"/>
  <Override ContentType="application/vnd.openxmlformats-officedocument.presentationml.tags+xml" PartName="/ppt/tags/tag56.xml"/>
  <Override ContentType="application/vnd.openxmlformats-officedocument.presentationml.tags+xml" PartName="/ppt/tags/tag57.xml"/>
  <Override ContentType="application/vnd.openxmlformats-officedocument.presentationml.tags+xml" PartName="/ppt/tags/tag58.xml"/>
  <Override ContentType="application/vnd.openxmlformats-officedocument.presentationml.tags+xml" PartName="/ppt/tags/tag59.xml"/>
  <Override ContentType="application/vnd.openxmlformats-officedocument.presentationml.tags+xml" PartName="/ppt/tags/tag6.xml"/>
  <Override ContentType="application/vnd.openxmlformats-officedocument.presentationml.tags+xml" PartName="/ppt/tags/tag60.xml"/>
  <Override ContentType="application/vnd.openxmlformats-officedocument.presentationml.tags+xml" PartName="/ppt/tags/tag61.xml"/>
  <Override ContentType="application/vnd.openxmlformats-officedocument.presentationml.tags+xml" PartName="/ppt/tags/tag62.xml"/>
  <Override ContentType="application/vnd.openxmlformats-officedocument.presentationml.tags+xml" PartName="/ppt/tags/tag63.xml"/>
  <Override ContentType="application/vnd.openxmlformats-officedocument.presentationml.tags+xml" PartName="/ppt/tags/tag64.xml"/>
  <Override ContentType="application/vnd.openxmlformats-officedocument.presentationml.tags+xml" PartName="/ppt/tags/tag65.xml"/>
  <Override ContentType="application/vnd.openxmlformats-officedocument.presentationml.tags+xml" PartName="/ppt/tags/tag66.xml"/>
  <Override ContentType="application/vnd.openxmlformats-officedocument.presentationml.tags+xml" PartName="/ppt/tags/tag67.xml"/>
  <Override ContentType="application/vnd.openxmlformats-officedocument.presentationml.tags+xml" PartName="/ppt/tags/tag68.xml"/>
  <Override ContentType="application/vnd.openxmlformats-officedocument.presentationml.tags+xml" PartName="/ppt/tags/tag69.xml"/>
  <Override ContentType="application/vnd.openxmlformats-officedocument.presentationml.tags+xml" PartName="/ppt/tags/tag7.xml"/>
  <Override ContentType="application/vnd.openxmlformats-officedocument.presentationml.tags+xml" PartName="/ppt/tags/tag70.xml"/>
  <Override ContentType="application/vnd.openxmlformats-officedocument.presentationml.tags+xml" PartName="/ppt/tags/tag71.xml"/>
  <Override ContentType="application/vnd.openxmlformats-officedocument.presentationml.tags+xml" PartName="/ppt/tags/tag72.xml"/>
  <Override ContentType="application/vnd.openxmlformats-officedocument.presentationml.tags+xml" PartName="/ppt/tags/tag73.xml"/>
  <Override ContentType="application/vnd.openxmlformats-officedocument.presentationml.tags+xml" PartName="/ppt/tags/tag74.xml"/>
  <Override ContentType="application/vnd.openxmlformats-officedocument.presentationml.tags+xml" PartName="/ppt/tags/tag75.xml"/>
  <Override ContentType="application/vnd.openxmlformats-officedocument.presentationml.tags+xml" PartName="/ppt/tags/tag76.xml"/>
  <Override ContentType="application/vnd.openxmlformats-officedocument.presentationml.tags+xml" PartName="/ppt/tags/tag77.xml"/>
  <Override ContentType="application/vnd.openxmlformats-officedocument.presentationml.tags+xml" PartName="/ppt/tags/tag78.xml"/>
  <Override ContentType="application/vnd.openxmlformats-officedocument.presentationml.tags+xml" PartName="/ppt/tags/tag79.xml"/>
  <Override ContentType="application/vnd.openxmlformats-officedocument.presentationml.tags+xml" PartName="/ppt/tags/tag8.xml"/>
  <Override ContentType="application/vnd.openxmlformats-officedocument.presentationml.tags+xml" PartName="/ppt/tags/tag80.xml"/>
  <Override ContentType="application/vnd.openxmlformats-officedocument.presentationml.tags+xml" PartName="/ppt/tags/tag81.xml"/>
  <Override ContentType="application/vnd.openxmlformats-officedocument.presentationml.tags+xml" PartName="/ppt/tags/tag82.xml"/>
  <Override ContentType="application/vnd.openxmlformats-officedocument.presentationml.tags+xml" PartName="/ppt/tags/tag83.xml"/>
  <Override ContentType="application/vnd.openxmlformats-officedocument.presentationml.tags+xml" PartName="/ppt/tags/tag84.xml"/>
  <Override ContentType="application/vnd.openxmlformats-officedocument.presentationml.tags+xml" PartName="/ppt/tags/tag9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2"/>
  </p:notesMasterIdLst>
  <p:handoutMasterIdLst>
    <p:handoutMasterId r:id="rId33"/>
  </p:handoutMasterIdLst>
  <p:sldIdLst>
    <p:sldId id="256" r:id="rId3"/>
    <p:sldId id="257" r:id="rId4"/>
    <p:sldId id="276" r:id="rId5"/>
    <p:sldId id="258" r:id="rId6"/>
    <p:sldId id="283" r:id="rId7"/>
    <p:sldId id="259" r:id="rId8"/>
    <p:sldId id="286" r:id="rId9"/>
    <p:sldId id="287" r:id="rId10"/>
    <p:sldId id="277" r:id="rId11"/>
    <p:sldId id="260" r:id="rId12"/>
    <p:sldId id="282" r:id="rId13"/>
    <p:sldId id="284" r:id="rId14"/>
    <p:sldId id="285" r:id="rId15"/>
    <p:sldId id="261" r:id="rId16"/>
    <p:sldId id="308" r:id="rId17"/>
    <p:sldId id="309" r:id="rId18"/>
    <p:sldId id="310" r:id="rId19"/>
    <p:sldId id="278" r:id="rId20"/>
    <p:sldId id="262" r:id="rId21"/>
    <p:sldId id="279" r:id="rId22"/>
    <p:sldId id="264" r:id="rId23"/>
    <p:sldId id="280" r:id="rId24"/>
    <p:sldId id="266" r:id="rId25"/>
    <p:sldId id="267" r:id="rId26"/>
    <p:sldId id="274" r:id="rId27"/>
    <p:sldId id="312" r:id="rId28"/>
    <p:sldId id="313" r:id="rId29"/>
    <p:sldId id="281" r:id="rId30"/>
    <p:sldId id="314" r:id="rId31"/>
  </p:sldIdLst>
  <p:sldSz cx="12192000" cy="6858000"/>
  <p:notesSz cx="6858000" cy="9144000"/>
  <p:embeddedFontLst>
    <p:embeddedFont>
      <p:font typeface="汉仪文黑-45简" panose="00020600040101010101" charset="-122"/>
      <p:regular r:id="rId37"/>
    </p:embeddedFont>
    <p:embeddedFont>
      <p:font typeface="汉仪文黑-75简" panose="00020600040101010101" charset="-122"/>
      <p:regular r:id="rId38"/>
    </p:embeddedFont>
  </p:embeddedFontLst>
  <p:custDataLst>
    <p:tags r:id="rId3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FAFB"/>
    <a:srgbClr val="FFFFFF"/>
    <a:srgbClr val="000000"/>
    <a:srgbClr val="404040"/>
    <a:srgbClr val="A57502"/>
    <a:srgbClr val="FBB817"/>
    <a:srgbClr val="FCC846"/>
    <a:srgbClr val="DCDCDC"/>
    <a:srgbClr val="F0F0F0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99" d="100"/>
          <a:sy n="99" d="100"/>
        </p:scale>
        <p:origin x="84" y="582"/>
      </p:cViewPr>
      <p:guideLst>
        <p:guide orient="horz" pos="2160"/>
        <p:guide pos="3834"/>
        <p:guide orient="horz" pos="362"/>
        <p:guide orient="horz" pos="3968"/>
        <p:guide pos="326"/>
        <p:guide pos="7353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9" Type="http://schemas.openxmlformats.org/officeDocument/2006/relationships/tags" Target="tags/tag84.xml"/><Relationship Id="rId38" Type="http://schemas.openxmlformats.org/officeDocument/2006/relationships/font" Target="fonts/font2.fntdata"/><Relationship Id="rId37" Type="http://schemas.openxmlformats.org/officeDocument/2006/relationships/font" Target="fonts/font1.fntdata"/><Relationship Id="rId36" Type="http://schemas.openxmlformats.org/officeDocument/2006/relationships/tableStyles" Target="tableStyles.xml"/><Relationship Id="rId35" Type="http://schemas.openxmlformats.org/officeDocument/2006/relationships/viewProps" Target="viewProps.xml"/><Relationship Id="rId34" Type="http://schemas.openxmlformats.org/officeDocument/2006/relationships/presProps" Target="presProps.xml"/><Relationship Id="rId33" Type="http://schemas.openxmlformats.org/officeDocument/2006/relationships/handoutMaster" Target="handoutMasters/handoutMaster1.xml"/><Relationship Id="rId32" Type="http://schemas.openxmlformats.org/officeDocument/2006/relationships/notesMaster" Target="notesMasters/notesMaster1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汉仪文黑-45简" panose="00020600040101010101" charset="-122"/>
              <a:ea typeface="汉仪文黑-45简" panose="00020600040101010101" charset="-122"/>
              <a:cs typeface="汉仪文黑-45简" panose="00020600040101010101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cs typeface="汉仪文黑-45简" panose="00020600040101010101" charset="-122"/>
              </a:rPr>
            </a:fld>
            <a:endParaRPr lang="zh-CN" altLang="en-US">
              <a:cs typeface="汉仪文黑-45简" panose="00020600040101010101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汉仪文黑-45简" panose="00020600040101010101" charset="-122"/>
              <a:ea typeface="汉仪文黑-45简" panose="00020600040101010101" charset="-122"/>
              <a:cs typeface="汉仪文黑-45简" panose="00020600040101010101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cs typeface="汉仪文黑-45简" panose="00020600040101010101" charset="-122"/>
              </a:rPr>
            </a:fld>
            <a:endParaRPr lang="zh-CN" altLang="en-US">
              <a:cs typeface="汉仪文黑-45简" panose="00020600040101010101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汉仪文黑-45简" panose="00020600040101010101" charset="-122"/>
                <a:ea typeface="汉仪文黑-45简" panose="00020600040101010101" charset="-122"/>
                <a:cs typeface="汉仪文黑-45简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汉仪文黑-45简" panose="00020600040101010101" charset="-122"/>
                <a:ea typeface="汉仪文黑-45简" panose="00020600040101010101" charset="-122"/>
                <a:cs typeface="汉仪文黑-45简" panose="00020600040101010101" charset="-122"/>
              </a:defRPr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汉仪文黑-45简" panose="00020600040101010101" charset="-122"/>
                <a:ea typeface="汉仪文黑-45简" panose="00020600040101010101" charset="-122"/>
                <a:cs typeface="汉仪文黑-45简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汉仪文黑-45简" panose="00020600040101010101" charset="-122"/>
                <a:ea typeface="汉仪文黑-45简" panose="00020600040101010101" charset="-122"/>
                <a:cs typeface="汉仪文黑-45简" panose="00020600040101010101" charset="-122"/>
              </a:defRPr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汉仪文黑-45简" panose="00020600040101010101" charset="-122"/>
        <a:ea typeface="汉仪文黑-45简" panose="00020600040101010101" charset="-122"/>
        <a:cs typeface="汉仪文黑-45简" panose="00020600040101010101" charset="-122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汉仪文黑-45简" panose="00020600040101010101" charset="-122"/>
        <a:ea typeface="汉仪文黑-45简" panose="00020600040101010101" charset="-122"/>
        <a:cs typeface="汉仪文黑-45简" panose="00020600040101010101" charset="-122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汉仪文黑-45简" panose="00020600040101010101" charset="-122"/>
        <a:ea typeface="汉仪文黑-45简" panose="00020600040101010101" charset="-122"/>
        <a:cs typeface="汉仪文黑-45简" panose="00020600040101010101" charset="-122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汉仪文黑-45简" panose="00020600040101010101" charset="-122"/>
        <a:ea typeface="汉仪文黑-45简" panose="00020600040101010101" charset="-122"/>
        <a:cs typeface="汉仪文黑-45简" panose="00020600040101010101" charset="-122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汉仪文黑-45简" panose="00020600040101010101" charset="-122"/>
        <a:ea typeface="汉仪文黑-45简" panose="00020600040101010101" charset="-122"/>
        <a:cs typeface="汉仪文黑-45简" panose="00020600040101010101" charset="-122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41.xml"/><Relationship Id="rId4" Type="http://schemas.openxmlformats.org/officeDocument/2006/relationships/tags" Target="../tags/tag40.xml"/><Relationship Id="rId3" Type="http://schemas.openxmlformats.org/officeDocument/2006/relationships/tags" Target="../tags/tag39.xml"/><Relationship Id="rId2" Type="http://schemas.openxmlformats.org/officeDocument/2006/relationships/tags" Target="../tags/tag3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46.xml"/><Relationship Id="rId5" Type="http://schemas.openxmlformats.org/officeDocument/2006/relationships/tags" Target="../tags/tag45.xml"/><Relationship Id="rId4" Type="http://schemas.openxmlformats.org/officeDocument/2006/relationships/tags" Target="../tags/tag44.xml"/><Relationship Id="rId3" Type="http://schemas.openxmlformats.org/officeDocument/2006/relationships/tags" Target="../tags/tag43.xml"/><Relationship Id="rId2" Type="http://schemas.openxmlformats.org/officeDocument/2006/relationships/tags" Target="../tags/tag4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11.xml"/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19.xml"/><Relationship Id="rId8" Type="http://schemas.openxmlformats.org/officeDocument/2006/relationships/tags" Target="../tags/tag18.xml"/><Relationship Id="rId7" Type="http://schemas.openxmlformats.org/officeDocument/2006/relationships/tags" Target="../tags/tag17.xml"/><Relationship Id="rId6" Type="http://schemas.openxmlformats.org/officeDocument/2006/relationships/tags" Target="../tags/tag16.xml"/><Relationship Id="rId5" Type="http://schemas.openxmlformats.org/officeDocument/2006/relationships/tags" Target="../tags/tag15.xml"/><Relationship Id="rId4" Type="http://schemas.openxmlformats.org/officeDocument/2006/relationships/tags" Target="../tags/tag14.xml"/><Relationship Id="rId3" Type="http://schemas.openxmlformats.org/officeDocument/2006/relationships/tags" Target="../tags/tag13.xml"/><Relationship Id="rId2" Type="http://schemas.openxmlformats.org/officeDocument/2006/relationships/tags" Target="../tags/tag1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23.xml"/><Relationship Id="rId4" Type="http://schemas.openxmlformats.org/officeDocument/2006/relationships/tags" Target="../tags/tag22.xml"/><Relationship Id="rId3" Type="http://schemas.openxmlformats.org/officeDocument/2006/relationships/tags" Target="../tags/tag21.xml"/><Relationship Id="rId2" Type="http://schemas.openxmlformats.org/officeDocument/2006/relationships/tags" Target="../tags/tag2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26.xml"/><Relationship Id="rId3" Type="http://schemas.openxmlformats.org/officeDocument/2006/relationships/tags" Target="../tags/tag25.xml"/><Relationship Id="rId2" Type="http://schemas.openxmlformats.org/officeDocument/2006/relationships/tags" Target="../tags/tag2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32.xml"/><Relationship Id="rId6" Type="http://schemas.openxmlformats.org/officeDocument/2006/relationships/tags" Target="../tags/tag31.xml"/><Relationship Id="rId5" Type="http://schemas.openxmlformats.org/officeDocument/2006/relationships/tags" Target="../tags/tag30.xml"/><Relationship Id="rId4" Type="http://schemas.openxmlformats.org/officeDocument/2006/relationships/tags" Target="../tags/tag29.xml"/><Relationship Id="rId3" Type="http://schemas.openxmlformats.org/officeDocument/2006/relationships/tags" Target="../tags/tag28.xml"/><Relationship Id="rId2" Type="http://schemas.openxmlformats.org/officeDocument/2006/relationships/tags" Target="../tags/tag2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37.xml"/><Relationship Id="rId5" Type="http://schemas.openxmlformats.org/officeDocument/2006/relationships/tags" Target="../tags/tag36.xml"/><Relationship Id="rId4" Type="http://schemas.openxmlformats.org/officeDocument/2006/relationships/tags" Target="../tags/tag35.xml"/><Relationship Id="rId3" Type="http://schemas.openxmlformats.org/officeDocument/2006/relationships/tags" Target="../tags/tag34.xml"/><Relationship Id="rId2" Type="http://schemas.openxmlformats.org/officeDocument/2006/relationships/tags" Target="../tags/tag3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 userDrawn="1"/>
        </p:nvGrpSpPr>
        <p:grpSpPr>
          <a:xfrm>
            <a:off x="0" y="-12048"/>
            <a:ext cx="12207240" cy="6883365"/>
            <a:chOff x="0" y="0"/>
            <a:chExt cx="19224" cy="10855"/>
          </a:xfrm>
        </p:grpSpPr>
        <p:sp>
          <p:nvSpPr>
            <p:cNvPr id="5" name="矩形 4"/>
            <p:cNvSpPr/>
            <p:nvPr userDrawn="1"/>
          </p:nvSpPr>
          <p:spPr>
            <a:xfrm>
              <a:off x="2" y="0"/>
              <a:ext cx="19196" cy="10853"/>
            </a:xfrm>
            <a:prstGeom prst="rect">
              <a:avLst/>
            </a:prstGeom>
            <a:solidFill>
              <a:srgbClr val="FBFA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cs typeface="汉仪文黑-45简" panose="00020600040101010101" charset="-122"/>
              </a:endParaRPr>
            </a:p>
          </p:txBody>
        </p:sp>
        <p:pic>
          <p:nvPicPr>
            <p:cNvPr id="15" name="图片 14" descr="1"/>
            <p:cNvPicPr>
              <a:picLocks noChangeAspect="1"/>
            </p:cNvPicPr>
            <p:nvPr userDrawn="1"/>
          </p:nvPicPr>
          <p:blipFill>
            <a:blip r:embed="rId2">
              <a:lum contrast="6000"/>
            </a:blip>
            <a:srcRect l="1831" r="40803" b="120"/>
            <a:stretch>
              <a:fillRect/>
            </a:stretch>
          </p:blipFill>
          <p:spPr>
            <a:xfrm>
              <a:off x="0" y="1"/>
              <a:ext cx="9303" cy="10853"/>
            </a:xfrm>
            <a:prstGeom prst="rect">
              <a:avLst/>
            </a:prstGeom>
          </p:spPr>
        </p:pic>
        <p:pic>
          <p:nvPicPr>
            <p:cNvPr id="6" name="图片 5" descr="1"/>
            <p:cNvPicPr>
              <a:picLocks noChangeAspect="1"/>
            </p:cNvPicPr>
            <p:nvPr userDrawn="1"/>
          </p:nvPicPr>
          <p:blipFill>
            <a:blip r:embed="rId2">
              <a:lum contrast="6000"/>
            </a:blip>
            <a:srcRect l="59197" t="120" r="6"/>
            <a:stretch>
              <a:fillRect/>
            </a:stretch>
          </p:blipFill>
          <p:spPr>
            <a:xfrm>
              <a:off x="12608" y="0"/>
              <a:ext cx="6616" cy="10855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616" h="10800">
                  <a:moveTo>
                    <a:pt x="0" y="0"/>
                  </a:moveTo>
                  <a:lnTo>
                    <a:pt x="6616" y="0"/>
                  </a:lnTo>
                  <a:lnTo>
                    <a:pt x="6616" y="10800"/>
                  </a:lnTo>
                  <a:lnTo>
                    <a:pt x="0" y="10800"/>
                  </a:lnTo>
                  <a:lnTo>
                    <a:pt x="0" y="10787"/>
                  </a:lnTo>
                  <a:lnTo>
                    <a:pt x="0" y="0"/>
                  </a:lnTo>
                  <a:close/>
                </a:path>
              </a:pathLst>
            </a:custGeom>
          </p:spPr>
        </p:pic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BFA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汉仪文黑-45简" panose="00020600040101010101" charset="-122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52.xml"/><Relationship Id="rId16" Type="http://schemas.openxmlformats.org/officeDocument/2006/relationships/tags" Target="../tags/tag51.xml"/><Relationship Id="rId15" Type="http://schemas.openxmlformats.org/officeDocument/2006/relationships/tags" Target="../tags/tag50.xml"/><Relationship Id="rId14" Type="http://schemas.openxmlformats.org/officeDocument/2006/relationships/tags" Target="../tags/tag49.xml"/><Relationship Id="rId13" Type="http://schemas.openxmlformats.org/officeDocument/2006/relationships/tags" Target="../tags/tag48.xml"/><Relationship Id="rId12" Type="http://schemas.openxmlformats.org/officeDocument/2006/relationships/tags" Target="../tags/tag4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  <a:latin typeface="汉仪文黑-45简" panose="00020600040101010101" charset="-122"/>
                <a:ea typeface="汉仪文黑-45简" panose="00020600040101010101" charset="-122"/>
                <a:cs typeface="汉仪文黑-45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  <a:latin typeface="汉仪文黑-45简" panose="00020600040101010101" charset="-122"/>
                <a:ea typeface="汉仪文黑-45简" panose="00020600040101010101" charset="-122"/>
                <a:cs typeface="汉仪文黑-45简" panose="0002060004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  <a:latin typeface="汉仪文黑-45简" panose="00020600040101010101" charset="-122"/>
                <a:ea typeface="汉仪文黑-45简" panose="00020600040101010101" charset="-122"/>
                <a:cs typeface="汉仪文黑-45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汉仪文黑-45简" panose="00020600040101010101" charset="-122"/>
          <a:ea typeface="汉仪文黑-45简" panose="00020600040101010101" charset="-122"/>
          <a:cs typeface="汉仪文黑-45简" panose="00020600040101010101" charset="-122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汉仪文黑-45简" panose="00020600040101010101" charset="-122"/>
          <a:ea typeface="汉仪文黑-45简" panose="00020600040101010101" charset="-122"/>
          <a:cs typeface="汉仪文黑-45简" panose="00020600040101010101" charset="-122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汉仪文黑-45简" panose="00020600040101010101" charset="-122"/>
          <a:ea typeface="汉仪文黑-45简" panose="00020600040101010101" charset="-122"/>
          <a:cs typeface="汉仪文黑-45简" panose="00020600040101010101" charset="-122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汉仪文黑-45简" panose="00020600040101010101" charset="-122"/>
          <a:ea typeface="汉仪文黑-45简" panose="00020600040101010101" charset="-122"/>
          <a:cs typeface="汉仪文黑-45简" panose="00020600040101010101" charset="-122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汉仪文黑-45简" panose="00020600040101010101" charset="-122"/>
          <a:ea typeface="汉仪文黑-45简" panose="00020600040101010101" charset="-122"/>
          <a:cs typeface="汉仪文黑-45简" panose="00020600040101010101" charset="-122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汉仪文黑-45简" panose="00020600040101010101" charset="-122"/>
          <a:ea typeface="汉仪文黑-45简" panose="00020600040101010101" charset="-122"/>
          <a:cs typeface="汉仪文黑-45简" panose="00020600040101010101" charset="-122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53.xml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64.xml"/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image" Target="../media/image2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5.xml"/><Relationship Id="rId1" Type="http://schemas.openxmlformats.org/officeDocument/2006/relationships/image" Target="../media/image5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6.xml"/><Relationship Id="rId1" Type="http://schemas.openxmlformats.org/officeDocument/2006/relationships/image" Target="../media/image6.jpe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tags" Target="../tags/tag67.xml"/><Relationship Id="rId8" Type="http://schemas.openxmlformats.org/officeDocument/2006/relationships/image" Target="../media/image14.svg"/><Relationship Id="rId7" Type="http://schemas.openxmlformats.org/officeDocument/2006/relationships/image" Target="../media/image13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8.xml"/><Relationship Id="rId1" Type="http://schemas.openxmlformats.org/officeDocument/2006/relationships/image" Target="../media/image15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69.xml"/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tags" Target="../tags/tag70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Relationship Id="rId3" Type="http://schemas.openxmlformats.org/officeDocument/2006/relationships/image" Target="../media/image20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1.xml"/><Relationship Id="rId1" Type="http://schemas.openxmlformats.org/officeDocument/2006/relationships/image" Target="../media/image24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7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7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5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7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5.xml"/><Relationship Id="rId1" Type="http://schemas.openxmlformats.org/officeDocument/2006/relationships/image" Target="../media/image5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7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7.xml"/><Relationship Id="rId1" Type="http://schemas.openxmlformats.org/officeDocument/2006/relationships/image" Target="../media/image25.jpeg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tags" Target="../tags/tag78.xml"/><Relationship Id="rId8" Type="http://schemas.openxmlformats.org/officeDocument/2006/relationships/image" Target="../media/image33.svg"/><Relationship Id="rId7" Type="http://schemas.openxmlformats.org/officeDocument/2006/relationships/image" Target="../media/image32.png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9.svg"/><Relationship Id="rId3" Type="http://schemas.openxmlformats.org/officeDocument/2006/relationships/image" Target="../media/image28.png"/><Relationship Id="rId2" Type="http://schemas.openxmlformats.org/officeDocument/2006/relationships/image" Target="../media/image27.svg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7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0.xml"/><Relationship Id="rId1" Type="http://schemas.openxmlformats.org/officeDocument/2006/relationships/image" Target="../media/image34.jpeg"/></Relationships>
</file>

<file path=ppt/slides/_rels/slide2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tags" Target="../tags/tag81.xml"/><Relationship Id="rId5" Type="http://schemas.openxmlformats.org/officeDocument/2006/relationships/image" Target="../media/image39.svg"/><Relationship Id="rId4" Type="http://schemas.openxmlformats.org/officeDocument/2006/relationships/image" Target="../media/image38.png"/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image" Target="../media/image35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82.xml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7.xml"/><Relationship Id="rId2" Type="http://schemas.openxmlformats.org/officeDocument/2006/relationships/tags" Target="../tags/tag83.xml"/><Relationship Id="rId1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5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5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5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58.xml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61.xml"/><Relationship Id="rId2" Type="http://schemas.openxmlformats.org/officeDocument/2006/relationships/tags" Target="../tags/tag60.xml"/><Relationship Id="rId1" Type="http://schemas.openxmlformats.org/officeDocument/2006/relationships/tags" Target="../tags/tag5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6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168525" y="2456180"/>
            <a:ext cx="7854950" cy="1245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dist"/>
            <a:r>
              <a:rPr lang="zh-CN" altLang="en-US" sz="7500">
                <a:solidFill>
                  <a:schemeClr val="tx1">
                    <a:lumMod val="85000"/>
                    <a:lumOff val="15000"/>
                  </a:schemeClr>
                </a:solidFill>
                <a:latin typeface="汉仪文黑-75简" panose="00020600040101010101" charset="-122"/>
                <a:ea typeface="汉仪文黑-75简" panose="00020600040101010101" charset="-122"/>
                <a:cs typeface="汉仪文黑-45简" panose="00020600040101010101" charset="-122"/>
              </a:rPr>
              <a:t>人力资源工作总结</a:t>
            </a:r>
            <a:endParaRPr lang="zh-CN" altLang="en-US" sz="7500">
              <a:solidFill>
                <a:schemeClr val="tx1">
                  <a:lumMod val="85000"/>
                  <a:lumOff val="15000"/>
                </a:schemeClr>
              </a:solidFill>
              <a:latin typeface="汉仪文黑-75简" panose="00020600040101010101" charset="-122"/>
              <a:ea typeface="汉仪文黑-75简" panose="00020600040101010101" charset="-122"/>
              <a:cs typeface="汉仪文黑-45简" panose="00020600040101010101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005138" y="1914525"/>
            <a:ext cx="61817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dist"/>
            <a:r>
              <a:rPr lang="en-US" altLang="zh-CN">
                <a:latin typeface="汉仪文黑-45简" panose="00020600040101010101" charset="-122"/>
                <a:ea typeface="汉仪文黑-45简" panose="00020600040101010101" charset="-122"/>
                <a:cs typeface="汉仪文黑-45简" panose="00020600040101010101" charset="-122"/>
              </a:rPr>
              <a:t>20xx</a:t>
            </a:r>
            <a:r>
              <a:rPr lang="zh-CN" altLang="en-US">
                <a:latin typeface="汉仪文黑-45简" panose="00020600040101010101" charset="-122"/>
                <a:ea typeface="汉仪文黑-45简" panose="00020600040101010101" charset="-122"/>
                <a:cs typeface="汉仪文黑-45简" panose="00020600040101010101" charset="-122"/>
              </a:rPr>
              <a:t>人力资源部工作总结</a:t>
            </a:r>
            <a:r>
              <a:rPr lang="en-US" altLang="zh-CN">
                <a:latin typeface="汉仪文黑-45简" panose="00020600040101010101" charset="-122"/>
                <a:ea typeface="汉仪文黑-45简" panose="00020600040101010101" charset="-122"/>
                <a:cs typeface="汉仪文黑-45简" panose="00020600040101010101" charset="-122"/>
              </a:rPr>
              <a:t>·</a:t>
            </a:r>
            <a:r>
              <a:rPr lang="zh-CN" altLang="en-US">
                <a:latin typeface="汉仪文黑-45简" panose="00020600040101010101" charset="-122"/>
                <a:ea typeface="汉仪文黑-45简" panose="00020600040101010101" charset="-122"/>
                <a:cs typeface="汉仪文黑-45简" panose="00020600040101010101" charset="-122"/>
              </a:rPr>
              <a:t>年终总结</a:t>
            </a:r>
            <a:r>
              <a:rPr lang="en-US" altLang="zh-CN">
                <a:latin typeface="汉仪文黑-45简" panose="00020600040101010101" charset="-122"/>
                <a:ea typeface="汉仪文黑-45简" panose="00020600040101010101" charset="-122"/>
                <a:cs typeface="汉仪文黑-45简" panose="00020600040101010101" charset="-122"/>
              </a:rPr>
              <a:t>·</a:t>
            </a:r>
            <a:r>
              <a:rPr lang="zh-CN" altLang="en-US">
                <a:latin typeface="汉仪文黑-45简" panose="00020600040101010101" charset="-122"/>
                <a:ea typeface="汉仪文黑-45简" panose="00020600040101010101" charset="-122"/>
                <a:cs typeface="汉仪文黑-45简" panose="00020600040101010101" charset="-122"/>
              </a:rPr>
              <a:t>季度汇报</a:t>
            </a:r>
            <a:r>
              <a:rPr lang="en-US" altLang="zh-CN">
                <a:latin typeface="汉仪文黑-45简" panose="00020600040101010101" charset="-122"/>
                <a:ea typeface="汉仪文黑-45简" panose="00020600040101010101" charset="-122"/>
                <a:cs typeface="汉仪文黑-45简" panose="00020600040101010101" charset="-122"/>
              </a:rPr>
              <a:t>·</a:t>
            </a:r>
            <a:r>
              <a:rPr lang="zh-CN" altLang="en-US">
                <a:latin typeface="汉仪文黑-45简" panose="00020600040101010101" charset="-122"/>
                <a:ea typeface="汉仪文黑-45简" panose="00020600040101010101" charset="-122"/>
                <a:cs typeface="汉仪文黑-45简" panose="00020600040101010101" charset="-122"/>
              </a:rPr>
              <a:t>新年计划</a:t>
            </a:r>
            <a:endParaRPr lang="zh-CN" altLang="en-US">
              <a:latin typeface="汉仪文黑-45简" panose="00020600040101010101" charset="-122"/>
              <a:ea typeface="汉仪文黑-45简" panose="00020600040101010101" charset="-122"/>
              <a:cs typeface="汉仪文黑-45简" panose="00020600040101010101" charset="-122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4583748" y="4098290"/>
            <a:ext cx="3024505" cy="579755"/>
          </a:xfrm>
          <a:prstGeom prst="roundRect">
            <a:avLst>
              <a:gd name="adj" fmla="val 50000"/>
            </a:avLst>
          </a:prstGeom>
          <a:solidFill>
            <a:srgbClr val="FCC846"/>
          </a:solidFill>
          <a:ln>
            <a:solidFill>
              <a:srgbClr val="FCC8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汉仪文黑-45简" panose="00020600040101010101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062538" y="4204018"/>
            <a:ext cx="20669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dist"/>
            <a:r>
              <a:rPr lang="zh-CN" altLang="en-US">
                <a:solidFill>
                  <a:schemeClr val="tx1">
                    <a:lumMod val="85000"/>
                    <a:lumOff val="15000"/>
                  </a:schemeClr>
                </a:solidFill>
                <a:latin typeface="汉仪文黑-45简" panose="00020600040101010101" charset="-122"/>
                <a:ea typeface="汉仪文黑-45简" panose="00020600040101010101" charset="-122"/>
                <a:cs typeface="汉仪文黑-45简" panose="00020600040101010101" charset="-122"/>
              </a:rPr>
              <a:t>汇报人：稻小壳</a:t>
            </a:r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  <a:latin typeface="汉仪文黑-45简" panose="00020600040101010101" charset="-122"/>
              <a:ea typeface="汉仪文黑-45简" panose="00020600040101010101" charset="-122"/>
              <a:cs typeface="汉仪文黑-45简" panose="00020600040101010101" charset="-122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6" name="组合 5"/>
          <p:cNvGrpSpPr>
            <a:grpSpLocks noChangeAspect="1"/>
          </p:cNvGrpSpPr>
          <p:nvPr/>
        </p:nvGrpSpPr>
        <p:grpSpPr>
          <a:xfrm rot="0">
            <a:off x="595630" y="2287270"/>
            <a:ext cx="3099435" cy="2069465"/>
            <a:chOff x="832" y="3143"/>
            <a:chExt cx="6842" cy="4566"/>
          </a:xfrm>
        </p:grpSpPr>
        <p:pic>
          <p:nvPicPr>
            <p:cNvPr id="5" name="图片 4" descr="apple-1867752_1920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832" y="3143"/>
              <a:ext cx="6843" cy="4566"/>
            </a:xfrm>
            <a:prstGeom prst="rect">
              <a:avLst/>
            </a:prstGeom>
          </p:spPr>
        </p:pic>
        <p:sp>
          <p:nvSpPr>
            <p:cNvPr id="4" name="矩形 3"/>
            <p:cNvSpPr/>
            <p:nvPr/>
          </p:nvSpPr>
          <p:spPr>
            <a:xfrm>
              <a:off x="832" y="3143"/>
              <a:ext cx="6843" cy="4567"/>
            </a:xfrm>
            <a:prstGeom prst="rect">
              <a:avLst/>
            </a:prstGeom>
            <a:gradFill>
              <a:gsLst>
                <a:gs pos="62000">
                  <a:srgbClr val="FBB817">
                    <a:alpha val="0"/>
                  </a:srgbClr>
                </a:gs>
                <a:gs pos="100000">
                  <a:srgbClr val="FBB817">
                    <a:lumMod val="65000"/>
                    <a:lumOff val="35000"/>
                  </a:srgb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cs typeface="汉仪文黑-45简" panose="00020600040101010101" charset="-122"/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 rot="0">
            <a:off x="4554220" y="2287270"/>
            <a:ext cx="3095625" cy="2070100"/>
            <a:chOff x="815" y="6538"/>
            <a:chExt cx="4894" cy="3256"/>
          </a:xfrm>
        </p:grpSpPr>
        <p:pic>
          <p:nvPicPr>
            <p:cNvPr id="10" name="图片 9" descr="freelance-young-asian-businesswoman-casual-wear-using-laptop-working-living-room-home_7861-3023.webp"/>
            <p:cNvPicPr>
              <a:picLocks noChangeAspect="1"/>
            </p:cNvPicPr>
            <p:nvPr/>
          </p:nvPicPr>
          <p:blipFill>
            <a:blip r:embed="rId2"/>
            <a:srcRect l="14475" t="1425" r="14465" b="14188"/>
            <a:stretch>
              <a:fillRect/>
            </a:stretch>
          </p:blipFill>
          <p:spPr>
            <a:xfrm>
              <a:off x="815" y="6538"/>
              <a:ext cx="4876" cy="3256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675" h="3790">
                  <a:moveTo>
                    <a:pt x="0" y="0"/>
                  </a:moveTo>
                  <a:lnTo>
                    <a:pt x="5675" y="0"/>
                  </a:lnTo>
                  <a:lnTo>
                    <a:pt x="5675" y="3790"/>
                  </a:lnTo>
                  <a:lnTo>
                    <a:pt x="0" y="3790"/>
                  </a:lnTo>
                  <a:lnTo>
                    <a:pt x="0" y="0"/>
                  </a:lnTo>
                  <a:close/>
                </a:path>
              </a:pathLst>
            </a:custGeom>
          </p:spPr>
        </p:pic>
        <p:sp>
          <p:nvSpPr>
            <p:cNvPr id="11" name="矩形 10"/>
            <p:cNvSpPr/>
            <p:nvPr/>
          </p:nvSpPr>
          <p:spPr>
            <a:xfrm>
              <a:off x="831" y="6538"/>
              <a:ext cx="4878" cy="3255"/>
            </a:xfrm>
            <a:prstGeom prst="rect">
              <a:avLst/>
            </a:prstGeom>
            <a:gradFill>
              <a:gsLst>
                <a:gs pos="62000">
                  <a:srgbClr val="FBB817">
                    <a:alpha val="0"/>
                  </a:srgbClr>
                </a:gs>
                <a:gs pos="100000">
                  <a:srgbClr val="FBB817">
                    <a:lumMod val="65000"/>
                    <a:lumOff val="35000"/>
                  </a:srgb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cs typeface="汉仪文黑-45简" panose="00020600040101010101" charset="-122"/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 rot="0">
            <a:off x="8509000" y="2287270"/>
            <a:ext cx="3087370" cy="2070100"/>
            <a:chOff x="10589" y="3725"/>
            <a:chExt cx="3628" cy="2432"/>
          </a:xfrm>
        </p:grpSpPr>
        <p:pic>
          <p:nvPicPr>
            <p:cNvPr id="29" name="图片 28" descr="happy-young-asia-businessmen-businesswomen-meeting-brainstorming-ideas-about-new-paperwork-project-colleagues-working-together_7861-3053.webp"/>
            <p:cNvPicPr>
              <a:picLocks noChangeAspect="1"/>
            </p:cNvPicPr>
            <p:nvPr/>
          </p:nvPicPr>
          <p:blipFill>
            <a:blip r:embed="rId3"/>
            <a:srcRect l="39583" t="6118" r="11087" b="11208"/>
            <a:stretch>
              <a:fillRect/>
            </a:stretch>
          </p:blipFill>
          <p:spPr>
            <a:xfrm>
              <a:off x="10589" y="3725"/>
              <a:ext cx="3628" cy="2432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28" h="2432">
                  <a:moveTo>
                    <a:pt x="0" y="0"/>
                  </a:moveTo>
                  <a:lnTo>
                    <a:pt x="3628" y="0"/>
                  </a:lnTo>
                  <a:lnTo>
                    <a:pt x="3628" y="2432"/>
                  </a:lnTo>
                  <a:lnTo>
                    <a:pt x="0" y="2432"/>
                  </a:lnTo>
                  <a:lnTo>
                    <a:pt x="0" y="0"/>
                  </a:lnTo>
                  <a:close/>
                </a:path>
              </a:pathLst>
            </a:custGeom>
          </p:spPr>
        </p:pic>
        <p:sp>
          <p:nvSpPr>
            <p:cNvPr id="30" name="矩形 29"/>
            <p:cNvSpPr/>
            <p:nvPr/>
          </p:nvSpPr>
          <p:spPr>
            <a:xfrm>
              <a:off x="10589" y="3725"/>
              <a:ext cx="3628" cy="2432"/>
            </a:xfrm>
            <a:prstGeom prst="rect">
              <a:avLst/>
            </a:prstGeom>
            <a:gradFill>
              <a:gsLst>
                <a:gs pos="62000">
                  <a:srgbClr val="FBB817">
                    <a:alpha val="0"/>
                  </a:srgbClr>
                </a:gs>
                <a:gs pos="100000">
                  <a:srgbClr val="FBB817">
                    <a:lumMod val="65000"/>
                    <a:lumOff val="35000"/>
                  </a:srgb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cs typeface="汉仪文黑-45简" panose="00020600040101010101" charset="-122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3648393" y="575945"/>
            <a:ext cx="489521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dist"/>
            <a:r>
              <a:rPr lang="zh-CN" altLang="en-US" sz="3600">
                <a:solidFill>
                  <a:schemeClr val="tx1">
                    <a:lumMod val="85000"/>
                    <a:lumOff val="15000"/>
                  </a:schemeClr>
                </a:solidFill>
                <a:latin typeface="汉仪文黑-75简" panose="00020600040101010101" charset="-122"/>
                <a:ea typeface="汉仪文黑-75简" panose="00020600040101010101" charset="-122"/>
                <a:cs typeface="汉仪文黑-45简" panose="00020600040101010101" charset="-122"/>
              </a:rPr>
              <a:t>招聘工作完成情况</a:t>
            </a:r>
            <a:endParaRPr lang="zh-CN" altLang="en-US" sz="3600">
              <a:solidFill>
                <a:schemeClr val="tx1">
                  <a:lumMod val="85000"/>
                  <a:lumOff val="15000"/>
                </a:schemeClr>
              </a:solidFill>
              <a:latin typeface="汉仪文黑-75简" panose="00020600040101010101" charset="-122"/>
              <a:ea typeface="汉仪文黑-75简" panose="00020600040101010101" charset="-122"/>
              <a:cs typeface="汉仪文黑-45简" panose="00020600040101010101" charset="-122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595548" y="3989705"/>
            <a:ext cx="3099600" cy="641350"/>
          </a:xfrm>
          <a:prstGeom prst="rect">
            <a:avLst/>
          </a:prstGeom>
          <a:solidFill>
            <a:srgbClr val="FBB8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汉仪文黑-45简" panose="00020600040101010101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150620" y="4131310"/>
            <a:ext cx="17538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dist"/>
            <a:r>
              <a:rPr lang="zh-CN" altLang="en-US">
                <a:cs typeface="汉仪文黑-45简" panose="00020600040101010101" charset="-122"/>
              </a:rPr>
              <a:t>人才资源信息</a:t>
            </a:r>
            <a:endParaRPr lang="zh-CN" altLang="en-US">
              <a:cs typeface="汉仪文黑-45简" panose="00020600040101010101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38810" y="4827270"/>
            <a:ext cx="296862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zh-CN" altLang="en-US" sz="1600">
                <a:cs typeface="汉仪文黑-45简" panose="00020600040101010101" charset="-122"/>
              </a:rPr>
              <a:t>与附近多所高等院校建立长期合作关系，建立人才储备库；</a:t>
            </a:r>
            <a:endParaRPr lang="zh-CN" altLang="en-US" sz="1600">
              <a:cs typeface="汉仪文黑-45简" panose="00020600040101010101" charset="-122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4552233" y="3989705"/>
            <a:ext cx="3099600" cy="64135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汉仪文黑-45简" panose="00020600040101010101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8502885" y="3989705"/>
            <a:ext cx="3099600" cy="641350"/>
          </a:xfrm>
          <a:prstGeom prst="rect">
            <a:avLst/>
          </a:prstGeom>
          <a:solidFill>
            <a:srgbClr val="FBB8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汉仪文黑-45简" panose="00020600040101010101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5320030" y="4131310"/>
            <a:ext cx="15608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dist"/>
            <a:r>
              <a:rPr lang="zh-CN" altLang="en-US">
                <a:solidFill>
                  <a:schemeClr val="bg1"/>
                </a:solidFill>
                <a:cs typeface="汉仪文黑-45简" panose="00020600040101010101" charset="-122"/>
              </a:rPr>
              <a:t>人员招聘</a:t>
            </a:r>
            <a:endParaRPr lang="zh-CN" altLang="en-US">
              <a:solidFill>
                <a:schemeClr val="bg1"/>
              </a:solidFill>
              <a:cs typeface="汉仪文黑-45简" panose="00020600040101010101" charset="-122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9086850" y="4131310"/>
            <a:ext cx="18992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dist"/>
            <a:r>
              <a:rPr lang="zh-CN" altLang="en-US">
                <a:cs typeface="汉仪文黑-45简" panose="00020600040101010101" charset="-122"/>
              </a:rPr>
              <a:t>员工之间转介绍</a:t>
            </a:r>
            <a:endParaRPr lang="zh-CN" altLang="en-US">
              <a:cs typeface="汉仪文黑-45简" panose="00020600040101010101" charset="-122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4612005" y="4827270"/>
            <a:ext cx="296862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zh-CN" altLang="en-US" sz="1600">
                <a:cs typeface="汉仪文黑-45简" panose="00020600040101010101" charset="-122"/>
              </a:rPr>
              <a:t>按需招聘、校园招聘、网络招聘；基本可以满足需求。</a:t>
            </a:r>
            <a:endParaRPr lang="zh-CN" altLang="en-US" sz="1600">
              <a:cs typeface="汉仪文黑-45简" panose="00020600040101010101" charset="-122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8585200" y="4827270"/>
            <a:ext cx="296862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zh-CN" altLang="en-US" sz="1600">
                <a:cs typeface="汉仪文黑-45简" panose="00020600040101010101" charset="-122"/>
              </a:rPr>
              <a:t>在政府的帮助下开拓附近新的用工市场；员工之间转介绍。</a:t>
            </a:r>
            <a:endParaRPr lang="zh-CN" altLang="en-US" sz="1600">
              <a:cs typeface="汉仪文黑-45简" panose="00020600040101010101" charset="-122"/>
            </a:endParaRPr>
          </a:p>
        </p:txBody>
      </p:sp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3648393" y="575945"/>
            <a:ext cx="489521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dist"/>
            <a:r>
              <a:rPr lang="zh-CN" altLang="en-US" sz="3600">
                <a:solidFill>
                  <a:schemeClr val="tx1">
                    <a:lumMod val="85000"/>
                    <a:lumOff val="15000"/>
                  </a:schemeClr>
                </a:solidFill>
                <a:latin typeface="汉仪文黑-75简" panose="00020600040101010101" charset="-122"/>
                <a:ea typeface="汉仪文黑-75简" panose="00020600040101010101" charset="-122"/>
                <a:cs typeface="汉仪文黑-45简" panose="00020600040101010101" charset="-122"/>
              </a:rPr>
              <a:t>人事管理工作完成情况</a:t>
            </a:r>
            <a:endParaRPr lang="zh-CN" altLang="en-US" sz="3600">
              <a:solidFill>
                <a:schemeClr val="tx1">
                  <a:lumMod val="85000"/>
                  <a:lumOff val="15000"/>
                </a:schemeClr>
              </a:solidFill>
              <a:latin typeface="汉仪文黑-75简" panose="00020600040101010101" charset="-122"/>
              <a:ea typeface="汉仪文黑-75简" panose="00020600040101010101" charset="-122"/>
              <a:cs typeface="汉仪文黑-45简" panose="00020600040101010101" charset="-122"/>
            </a:endParaRPr>
          </a:p>
        </p:txBody>
      </p:sp>
      <p:pic>
        <p:nvPicPr>
          <p:cNvPr id="3" name="图片 2" descr="empty-floor-front-modern-building_1127-3154.webp"/>
          <p:cNvPicPr>
            <a:picLocks noChangeAspect="1"/>
          </p:cNvPicPr>
          <p:nvPr/>
        </p:nvPicPr>
        <p:blipFill>
          <a:blip r:embed="rId1"/>
          <a:srcRect l="38588" t="5784" r="2453" b="5796"/>
          <a:stretch>
            <a:fillRect/>
          </a:stretch>
        </p:blipFill>
        <p:spPr>
          <a:xfrm>
            <a:off x="4268153" y="2260600"/>
            <a:ext cx="3655695" cy="365569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7098" h="7098">
                <a:moveTo>
                  <a:pt x="3387" y="0"/>
                </a:moveTo>
                <a:cubicBezTo>
                  <a:pt x="3505" y="-1"/>
                  <a:pt x="3624" y="41"/>
                  <a:pt x="3719" y="127"/>
                </a:cubicBezTo>
                <a:lnTo>
                  <a:pt x="6934" y="3022"/>
                </a:lnTo>
                <a:cubicBezTo>
                  <a:pt x="7137" y="3204"/>
                  <a:pt x="7153" y="3516"/>
                  <a:pt x="6971" y="3719"/>
                </a:cubicBezTo>
                <a:lnTo>
                  <a:pt x="4076" y="6934"/>
                </a:lnTo>
                <a:cubicBezTo>
                  <a:pt x="3893" y="7137"/>
                  <a:pt x="3581" y="7153"/>
                  <a:pt x="3378" y="6971"/>
                </a:cubicBezTo>
                <a:lnTo>
                  <a:pt x="163" y="4076"/>
                </a:lnTo>
                <a:cubicBezTo>
                  <a:pt x="-39" y="3893"/>
                  <a:pt x="-56" y="3581"/>
                  <a:pt x="127" y="3378"/>
                </a:cubicBezTo>
                <a:lnTo>
                  <a:pt x="3022" y="163"/>
                </a:lnTo>
                <a:cubicBezTo>
                  <a:pt x="3119" y="56"/>
                  <a:pt x="3252" y="1"/>
                  <a:pt x="3387" y="0"/>
                </a:cubicBezTo>
                <a:close/>
              </a:path>
            </a:pathLst>
          </a:custGeom>
          <a:ln>
            <a:solidFill>
              <a:srgbClr val="FBB817"/>
            </a:solidFill>
          </a:ln>
        </p:spPr>
      </p:pic>
      <p:sp>
        <p:nvSpPr>
          <p:cNvPr id="5" name="文本框 4"/>
          <p:cNvSpPr txBox="1"/>
          <p:nvPr/>
        </p:nvSpPr>
        <p:spPr>
          <a:xfrm>
            <a:off x="517525" y="2603500"/>
            <a:ext cx="26746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algn="dist">
              <a:buClr>
                <a:srgbClr val="FBB817"/>
              </a:buClr>
              <a:buFont typeface="Arial" panose="020B0604020202020204" pitchFamily="34" charset="0"/>
              <a:buChar char="•"/>
            </a:pPr>
            <a:r>
              <a:rPr lang="zh-CN" altLang="en-US">
                <a:cs typeface="汉仪文黑-45简" panose="00020600040101010101" charset="-122"/>
              </a:rPr>
              <a:t>签订、整理劳动合同</a:t>
            </a:r>
            <a:endParaRPr lang="zh-CN" altLang="en-US">
              <a:cs typeface="汉仪文黑-45简" panose="00020600040101010101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17525" y="3688715"/>
            <a:ext cx="26746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algn="dist">
              <a:buClr>
                <a:srgbClr val="FBB817"/>
              </a:buClr>
              <a:buFont typeface="Arial" panose="020B0604020202020204" pitchFamily="34" charset="0"/>
              <a:buChar char="•"/>
            </a:pPr>
            <a:r>
              <a:rPr lang="zh-CN" altLang="en-US">
                <a:cs typeface="汉仪文黑-45简" panose="00020600040101010101" charset="-122"/>
              </a:rPr>
              <a:t>专业技术资格考试</a:t>
            </a:r>
            <a:endParaRPr lang="zh-CN" altLang="en-US">
              <a:cs typeface="汉仪文黑-45简" panose="00020600040101010101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517525" y="3096895"/>
            <a:ext cx="3949065" cy="0"/>
          </a:xfrm>
          <a:prstGeom prst="line">
            <a:avLst/>
          </a:prstGeom>
          <a:ln w="3175">
            <a:solidFill>
              <a:srgbClr val="404040"/>
            </a:solidFill>
            <a:prstDash val="dash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>
            <a:off x="517525" y="4193540"/>
            <a:ext cx="3492000" cy="0"/>
          </a:xfrm>
          <a:prstGeom prst="line">
            <a:avLst/>
          </a:prstGeom>
          <a:ln w="3175">
            <a:solidFill>
              <a:srgbClr val="404040"/>
            </a:solidFill>
            <a:prstDash val="dash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517525" y="5272405"/>
            <a:ext cx="3949065" cy="0"/>
          </a:xfrm>
          <a:prstGeom prst="line">
            <a:avLst/>
          </a:prstGeom>
          <a:ln w="3175">
            <a:solidFill>
              <a:srgbClr val="404040"/>
            </a:solidFill>
            <a:prstDash val="dash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517525" y="4773930"/>
            <a:ext cx="32391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algn="dist">
              <a:buClr>
                <a:srgbClr val="FBB817"/>
              </a:buClr>
              <a:buFont typeface="Arial" panose="020B0604020202020204" pitchFamily="34" charset="0"/>
              <a:buChar char="•"/>
            </a:pPr>
            <a:r>
              <a:rPr lang="zh-CN" altLang="en-US">
                <a:cs typeface="汉仪文黑-45简" panose="00020600040101010101" charset="-122"/>
              </a:rPr>
              <a:t>梳理员工档案、分类管理</a:t>
            </a:r>
            <a:endParaRPr lang="zh-CN" altLang="en-US">
              <a:cs typeface="汉仪文黑-45简" panose="00020600040101010101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344535" y="2603500"/>
            <a:ext cx="31527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algn="dist">
              <a:buClr>
                <a:srgbClr val="FBB817"/>
              </a:buClr>
              <a:buFont typeface="Arial" panose="020B0604020202020204" pitchFamily="34" charset="0"/>
              <a:buChar char="•"/>
            </a:pPr>
            <a:r>
              <a:rPr lang="zh-CN" altLang="en-US">
                <a:cs typeface="汉仪文黑-45简" panose="00020600040101010101" charset="-122"/>
              </a:rPr>
              <a:t>提供各项人力数据及材料</a:t>
            </a:r>
            <a:endParaRPr lang="zh-CN" altLang="en-US">
              <a:cs typeface="汉仪文黑-45简" panose="00020600040101010101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9114790" y="3688715"/>
            <a:ext cx="23825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algn="dist">
              <a:buClr>
                <a:srgbClr val="FBB817"/>
              </a:buClr>
              <a:buFont typeface="Arial" panose="020B0604020202020204" pitchFamily="34" charset="0"/>
              <a:buChar char="•"/>
            </a:pPr>
            <a:r>
              <a:rPr lang="zh-CN" altLang="en-US">
                <a:cs typeface="汉仪文黑-45简" panose="00020600040101010101" charset="-122"/>
              </a:rPr>
              <a:t>健康证年检</a:t>
            </a:r>
            <a:endParaRPr lang="zh-CN" altLang="en-US">
              <a:cs typeface="汉仪文黑-45简" panose="00020600040101010101" charset="-122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7639050" y="3096895"/>
            <a:ext cx="3949065" cy="0"/>
          </a:xfrm>
          <a:prstGeom prst="line">
            <a:avLst/>
          </a:prstGeom>
          <a:ln w="3175">
            <a:solidFill>
              <a:srgbClr val="404040"/>
            </a:solidFill>
            <a:prstDash val="dash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8134350" y="4193540"/>
            <a:ext cx="3492000" cy="0"/>
          </a:xfrm>
          <a:prstGeom prst="line">
            <a:avLst/>
          </a:prstGeom>
          <a:ln w="3175">
            <a:solidFill>
              <a:srgbClr val="404040"/>
            </a:solidFill>
            <a:prstDash val="dash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7639050" y="5272405"/>
            <a:ext cx="3949065" cy="0"/>
          </a:xfrm>
          <a:prstGeom prst="line">
            <a:avLst/>
          </a:prstGeom>
          <a:ln w="3175">
            <a:solidFill>
              <a:srgbClr val="404040"/>
            </a:solidFill>
            <a:prstDash val="dash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8258175" y="4773930"/>
            <a:ext cx="32391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algn="dist">
              <a:buClr>
                <a:srgbClr val="FBB817"/>
              </a:buClr>
              <a:buFont typeface="Arial" panose="020B0604020202020204" pitchFamily="34" charset="0"/>
              <a:buChar char="•"/>
            </a:pPr>
            <a:r>
              <a:rPr lang="zh-CN" altLang="en-US">
                <a:cs typeface="汉仪文黑-45简" panose="00020600040101010101" charset="-122"/>
              </a:rPr>
              <a:t>组织初、中、高级职称申报</a:t>
            </a:r>
            <a:endParaRPr lang="zh-CN" altLang="en-US">
              <a:cs typeface="汉仪文黑-45简" panose="00020600040101010101" charset="-122"/>
            </a:endParaRPr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3648393" y="575945"/>
            <a:ext cx="489521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dist"/>
            <a:r>
              <a:rPr lang="zh-CN" altLang="en-US" sz="3600">
                <a:solidFill>
                  <a:schemeClr val="tx1">
                    <a:lumMod val="85000"/>
                    <a:lumOff val="15000"/>
                  </a:schemeClr>
                </a:solidFill>
                <a:latin typeface="汉仪文黑-75简" panose="00020600040101010101" charset="-122"/>
                <a:ea typeface="汉仪文黑-75简" panose="00020600040101010101" charset="-122"/>
                <a:cs typeface="汉仪文黑-45简" panose="00020600040101010101" charset="-122"/>
              </a:rPr>
              <a:t>培训管理工作完成情况</a:t>
            </a:r>
            <a:endParaRPr lang="zh-CN" altLang="en-US" sz="3600">
              <a:solidFill>
                <a:schemeClr val="tx1">
                  <a:lumMod val="85000"/>
                  <a:lumOff val="15000"/>
                </a:schemeClr>
              </a:solidFill>
              <a:latin typeface="汉仪文黑-75简" panose="00020600040101010101" charset="-122"/>
              <a:ea typeface="汉仪文黑-75简" panose="00020600040101010101" charset="-122"/>
              <a:cs typeface="汉仪文黑-45简" panose="00020600040101010101" charset="-122"/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517525" y="1852930"/>
            <a:ext cx="5375910" cy="2083435"/>
          </a:xfrm>
          <a:prstGeom prst="roundRect">
            <a:avLst>
              <a:gd name="adj" fmla="val 5439"/>
            </a:avLst>
          </a:prstGeom>
          <a:solidFill>
            <a:srgbClr val="FBFAFB"/>
          </a:solidFill>
          <a:ln>
            <a:solidFill>
              <a:srgbClr val="FBB8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汉仪文黑-45简" panose="00020600040101010101" charset="-122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517525" y="4189730"/>
            <a:ext cx="5375910" cy="2083435"/>
          </a:xfrm>
          <a:prstGeom prst="roundRect">
            <a:avLst>
              <a:gd name="adj" fmla="val 5439"/>
            </a:avLst>
          </a:prstGeom>
          <a:solidFill>
            <a:srgbClr val="FBFAFB"/>
          </a:solidFill>
          <a:ln>
            <a:solidFill>
              <a:srgbClr val="FBB8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汉仪文黑-45简" panose="00020600040101010101" charset="-122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6289040" y="1852930"/>
            <a:ext cx="5375910" cy="2083435"/>
          </a:xfrm>
          <a:prstGeom prst="roundRect">
            <a:avLst>
              <a:gd name="adj" fmla="val 5439"/>
            </a:avLst>
          </a:prstGeom>
          <a:solidFill>
            <a:srgbClr val="FBFAFB"/>
          </a:solidFill>
          <a:ln>
            <a:solidFill>
              <a:srgbClr val="FBB8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汉仪文黑-45简" panose="00020600040101010101" charset="-122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6289040" y="4189730"/>
            <a:ext cx="5375910" cy="2083435"/>
          </a:xfrm>
          <a:prstGeom prst="roundRect">
            <a:avLst>
              <a:gd name="adj" fmla="val 5439"/>
            </a:avLst>
          </a:prstGeom>
          <a:solidFill>
            <a:srgbClr val="FBFAFB"/>
          </a:solidFill>
          <a:ln>
            <a:solidFill>
              <a:srgbClr val="FBB8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汉仪文黑-45简" panose="00020600040101010101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46760" y="2360295"/>
            <a:ext cx="23577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cs typeface="汉仪文黑-45简" panose="00020600040101010101" charset="-122"/>
              </a:rPr>
              <a:t>助理以上管理干部：</a:t>
            </a:r>
            <a:endParaRPr lang="zh-CN" altLang="en-US">
              <a:cs typeface="汉仪文黑-45简" panose="00020600040101010101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46760" y="2887345"/>
            <a:ext cx="453199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>
                <a:cs typeface="汉仪文黑-45简" panose="00020600040101010101" charset="-122"/>
              </a:rPr>
              <a:t>职业化形象与商务礼仪”满意率</a:t>
            </a:r>
            <a:r>
              <a:rPr lang="en-US" altLang="zh-CN" sz="1600">
                <a:cs typeface="汉仪文黑-45简" panose="00020600040101010101" charset="-122"/>
              </a:rPr>
              <a:t>93%</a:t>
            </a:r>
            <a:r>
              <a:rPr lang="zh-CN" altLang="en-US" sz="1600">
                <a:cs typeface="汉仪文黑-45简" panose="00020600040101010101" charset="-122"/>
              </a:rPr>
              <a:t>；</a:t>
            </a:r>
            <a:endParaRPr lang="zh-CN" altLang="en-US" sz="1600">
              <a:cs typeface="汉仪文黑-45简" panose="00020600040101010101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46760" y="4602480"/>
            <a:ext cx="23577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cs typeface="汉仪文黑-45简" panose="00020600040101010101" charset="-122"/>
              </a:rPr>
              <a:t>生产人员：</a:t>
            </a:r>
            <a:endParaRPr lang="zh-CN" altLang="en-US">
              <a:cs typeface="汉仪文黑-45简" panose="00020600040101010101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746760" y="5005705"/>
            <a:ext cx="4252595" cy="7308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600">
                <a:cs typeface="汉仪文黑-45简" panose="00020600040101010101" charset="-122"/>
              </a:rPr>
              <a:t>杰出生产管理干部管理技能提升”  满意率84% 、“安全生产管理”满意率79% ；</a:t>
            </a:r>
            <a:endParaRPr lang="zh-CN" altLang="en-US" sz="1600">
              <a:cs typeface="汉仪文黑-45简" panose="00020600040101010101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014210" y="2236470"/>
            <a:ext cx="23577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cs typeface="汉仪文黑-45简" panose="00020600040101010101" charset="-122"/>
              </a:rPr>
              <a:t>运营人员：</a:t>
            </a:r>
            <a:endParaRPr lang="zh-CN" altLang="en-US">
              <a:cs typeface="汉仪文黑-45简" panose="00020600040101010101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7014210" y="2658745"/>
            <a:ext cx="4531995" cy="7308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sz="1600">
                <a:cs typeface="汉仪文黑-45简" panose="00020600040101010101" charset="-122"/>
              </a:rPr>
              <a:t>杰出生产管理干部管理技能提升”  满意率84% 、“安全生产管理”满意率79% </a:t>
            </a:r>
            <a:r>
              <a:rPr lang="zh-CN" altLang="en-US" sz="1600">
                <a:cs typeface="汉仪文黑-45简" panose="00020600040101010101" charset="-122"/>
              </a:rPr>
              <a:t>；</a:t>
            </a:r>
            <a:endParaRPr lang="zh-CN" altLang="en-US" sz="1600">
              <a:cs typeface="汉仪文黑-45简" panose="00020600040101010101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7033260" y="4497705"/>
            <a:ext cx="23577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cs typeface="汉仪文黑-45简" panose="00020600040101010101" charset="-122"/>
              </a:rPr>
              <a:t>助理级以上管理干部：</a:t>
            </a:r>
            <a:endParaRPr lang="zh-CN" altLang="en-US">
              <a:cs typeface="汉仪文黑-45简" panose="00020600040101010101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7033260" y="4900930"/>
            <a:ext cx="4666615" cy="10509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600">
                <a:cs typeface="汉仪文黑-45简" panose="00020600040101010101" charset="-122"/>
              </a:rPr>
              <a:t>中层危机 、超越执行力 、年度培训规划、 打造高品质沟通团队、 年度绩效考评、薪酬设计、奖惩制度设计与违纪员工处理、 优秀员工训练营。</a:t>
            </a:r>
            <a:endParaRPr lang="en-US" altLang="zh-CN" sz="1600">
              <a:cs typeface="汉仪文黑-45简" panose="00020600040101010101" charset="-122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4998403" y="2923540"/>
            <a:ext cx="2195195" cy="2195195"/>
          </a:xfrm>
          <a:prstGeom prst="ellips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汉仪文黑-45简" panose="00020600040101010101" charset="-122"/>
            </a:endParaRPr>
          </a:p>
        </p:txBody>
      </p:sp>
      <p:pic>
        <p:nvPicPr>
          <p:cNvPr id="19" name="图片 18" descr="business-man-financial-inspector-secretary-making-report-calculating-checking-balance-internal-revenue-service-inspector-checking-document-audit-concept_1423-128.webp"/>
          <p:cNvPicPr>
            <a:picLocks noChangeAspect="1"/>
          </p:cNvPicPr>
          <p:nvPr/>
        </p:nvPicPr>
        <p:blipFill>
          <a:blip r:embed="rId1"/>
          <a:srcRect l="31737" t="8395" r="12978" b="8683"/>
          <a:stretch>
            <a:fillRect/>
          </a:stretch>
        </p:blipFill>
        <p:spPr>
          <a:xfrm>
            <a:off x="5060315" y="2985453"/>
            <a:ext cx="2071370" cy="207137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457" h="3457">
                <a:moveTo>
                  <a:pt x="1729" y="0"/>
                </a:moveTo>
                <a:cubicBezTo>
                  <a:pt x="2683" y="0"/>
                  <a:pt x="3457" y="774"/>
                  <a:pt x="3457" y="1729"/>
                </a:cubicBezTo>
                <a:cubicBezTo>
                  <a:pt x="3457" y="2683"/>
                  <a:pt x="2683" y="3457"/>
                  <a:pt x="1729" y="3457"/>
                </a:cubicBezTo>
                <a:cubicBezTo>
                  <a:pt x="774" y="3457"/>
                  <a:pt x="0" y="2683"/>
                  <a:pt x="0" y="1729"/>
                </a:cubicBezTo>
                <a:cubicBezTo>
                  <a:pt x="0" y="774"/>
                  <a:pt x="774" y="0"/>
                  <a:pt x="1729" y="0"/>
                </a:cubicBezTo>
                <a:close/>
              </a:path>
            </a:pathLst>
          </a:cu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3648393" y="575945"/>
            <a:ext cx="489521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dist"/>
            <a:r>
              <a:rPr lang="zh-CN" altLang="en-US" sz="3600">
                <a:solidFill>
                  <a:schemeClr val="tx1">
                    <a:lumMod val="85000"/>
                    <a:lumOff val="15000"/>
                  </a:schemeClr>
                </a:solidFill>
                <a:latin typeface="汉仪文黑-75简" panose="00020600040101010101" charset="-122"/>
                <a:ea typeface="汉仪文黑-75简" panose="00020600040101010101" charset="-122"/>
                <a:cs typeface="汉仪文黑-45简" panose="00020600040101010101" charset="-122"/>
              </a:rPr>
              <a:t>培训管理工作完成情况</a:t>
            </a:r>
            <a:endParaRPr lang="zh-CN" altLang="en-US" sz="3600">
              <a:solidFill>
                <a:schemeClr val="tx1">
                  <a:lumMod val="85000"/>
                  <a:lumOff val="15000"/>
                </a:schemeClr>
              </a:solidFill>
              <a:latin typeface="汉仪文黑-75简" panose="00020600040101010101" charset="-122"/>
              <a:ea typeface="汉仪文黑-75简" panose="00020600040101010101" charset="-122"/>
              <a:cs typeface="汉仪文黑-45简" panose="00020600040101010101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51535" y="2489835"/>
            <a:ext cx="2655570" cy="8915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cs typeface="汉仪文黑-45简" panose="00020600040101010101" charset="-122"/>
              </a:rPr>
              <a:t>员工继续教育：</a:t>
            </a:r>
            <a:endParaRPr lang="zh-CN" altLang="en-US">
              <a:cs typeface="汉仪文黑-45简" panose="00020600040101010101" charset="-122"/>
            </a:endParaRPr>
          </a:p>
          <a:p>
            <a:endParaRPr lang="zh-CN" altLang="en-US">
              <a:cs typeface="汉仪文黑-45简" panose="00020600040101010101" charset="-122"/>
            </a:endParaRPr>
          </a:p>
          <a:p>
            <a:r>
              <a:rPr lang="zh-CN" altLang="en-US" sz="1600">
                <a:cs typeface="汉仪文黑-45简" panose="00020600040101010101" charset="-122"/>
              </a:rPr>
              <a:t>组织员工去总公司学习；</a:t>
            </a:r>
            <a:endParaRPr lang="zh-CN" altLang="en-US" sz="1600">
              <a:cs typeface="汉仪文黑-45简" panose="00020600040101010101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51535" y="4406900"/>
            <a:ext cx="2655570" cy="8915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cs typeface="汉仪文黑-45简" panose="00020600040101010101" charset="-122"/>
              </a:rPr>
              <a:t>新员工入职培训：</a:t>
            </a:r>
            <a:endParaRPr lang="zh-CN" altLang="en-US">
              <a:cs typeface="汉仪文黑-45简" panose="00020600040101010101" charset="-122"/>
            </a:endParaRPr>
          </a:p>
          <a:p>
            <a:endParaRPr lang="zh-CN" altLang="en-US">
              <a:cs typeface="汉仪文黑-45简" panose="00020600040101010101" charset="-122"/>
            </a:endParaRPr>
          </a:p>
          <a:p>
            <a:r>
              <a:rPr lang="zh-CN" altLang="en-US" sz="1600">
                <a:cs typeface="汉仪文黑-45简" panose="00020600040101010101" charset="-122"/>
              </a:rPr>
              <a:t>三级安全培训；</a:t>
            </a:r>
            <a:endParaRPr lang="zh-CN" altLang="en-US" sz="1600">
              <a:cs typeface="汉仪文黑-45简" panose="00020600040101010101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8647430" y="2489835"/>
            <a:ext cx="2693670" cy="8915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zh-CN" altLang="en-US">
                <a:cs typeface="汉仪文黑-45简" panose="00020600040101010101" charset="-122"/>
              </a:rPr>
              <a:t>员工转正考核：</a:t>
            </a:r>
            <a:endParaRPr lang="zh-CN" altLang="en-US">
              <a:cs typeface="汉仪文黑-45简" panose="00020600040101010101" charset="-122"/>
            </a:endParaRPr>
          </a:p>
          <a:p>
            <a:pPr algn="r"/>
            <a:endParaRPr lang="zh-CN" altLang="en-US">
              <a:cs typeface="汉仪文黑-45简" panose="00020600040101010101" charset="-122"/>
            </a:endParaRPr>
          </a:p>
          <a:p>
            <a:pPr algn="r"/>
            <a:r>
              <a:rPr lang="zh-CN" altLang="en-US" sz="1600">
                <a:cs typeface="汉仪文黑-45简" panose="00020600040101010101" charset="-122"/>
              </a:rPr>
              <a:t>安全转正考试；</a:t>
            </a:r>
            <a:endParaRPr lang="zh-CN" altLang="en-US" sz="1600">
              <a:cs typeface="汉仪文黑-45简" panose="00020600040101010101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647430" y="4406900"/>
            <a:ext cx="2693670" cy="8915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zh-CN" altLang="en-US">
                <a:cs typeface="汉仪文黑-45简" panose="00020600040101010101" charset="-122"/>
              </a:rPr>
              <a:t>制造部门员工：</a:t>
            </a:r>
            <a:endParaRPr lang="zh-CN" altLang="en-US">
              <a:cs typeface="汉仪文黑-45简" panose="00020600040101010101" charset="-122"/>
            </a:endParaRPr>
          </a:p>
          <a:p>
            <a:pPr algn="r"/>
            <a:endParaRPr lang="zh-CN" altLang="en-US">
              <a:cs typeface="汉仪文黑-45简" panose="00020600040101010101" charset="-122"/>
            </a:endParaRPr>
          </a:p>
          <a:p>
            <a:pPr algn="r"/>
            <a:r>
              <a:rPr lang="zh-CN" altLang="en-US" sz="1600">
                <a:cs typeface="汉仪文黑-45简" panose="00020600040101010101" charset="-122"/>
              </a:rPr>
              <a:t>技能考核。</a:t>
            </a:r>
            <a:endParaRPr lang="zh-CN" altLang="en-US" sz="1600">
              <a:cs typeface="汉仪文黑-45简" panose="00020600040101010101" charset="-122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4202748" y="2207260"/>
            <a:ext cx="3786505" cy="3543935"/>
            <a:chOff x="6619" y="3476"/>
            <a:chExt cx="5963" cy="5581"/>
          </a:xfrm>
        </p:grpSpPr>
        <p:sp>
          <p:nvSpPr>
            <p:cNvPr id="3" name="椭圆 2"/>
            <p:cNvSpPr/>
            <p:nvPr/>
          </p:nvSpPr>
          <p:spPr>
            <a:xfrm>
              <a:off x="6619" y="3476"/>
              <a:ext cx="2928" cy="2928"/>
            </a:xfrm>
            <a:prstGeom prst="ellipse">
              <a:avLst/>
            </a:prstGeom>
            <a:solidFill>
              <a:srgbClr val="FBB8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cs typeface="汉仪文黑-45简" panose="00020600040101010101" charset="-122"/>
              </a:endParaRPr>
            </a:p>
          </p:txBody>
        </p:sp>
        <p:sp>
          <p:nvSpPr>
            <p:cNvPr id="4" name="椭圆 3"/>
            <p:cNvSpPr/>
            <p:nvPr/>
          </p:nvSpPr>
          <p:spPr>
            <a:xfrm>
              <a:off x="6619" y="6129"/>
              <a:ext cx="2928" cy="2928"/>
            </a:xfrm>
            <a:prstGeom prst="ellipse">
              <a:avLst/>
            </a:prstGeom>
            <a:solidFill>
              <a:srgbClr val="FBFAFB"/>
            </a:solidFill>
            <a:ln>
              <a:solidFill>
                <a:srgbClr val="4040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cs typeface="汉仪文黑-45简" panose="00020600040101010101" charset="-122"/>
              </a:endParaRPr>
            </a:p>
          </p:txBody>
        </p:sp>
        <p:sp>
          <p:nvSpPr>
            <p:cNvPr id="5" name="椭圆 4"/>
            <p:cNvSpPr/>
            <p:nvPr/>
          </p:nvSpPr>
          <p:spPr>
            <a:xfrm>
              <a:off x="9654" y="3476"/>
              <a:ext cx="2928" cy="2928"/>
            </a:xfrm>
            <a:prstGeom prst="ellipse">
              <a:avLst/>
            </a:prstGeom>
            <a:solidFill>
              <a:srgbClr val="FBFAFB"/>
            </a:solidFill>
            <a:ln>
              <a:solidFill>
                <a:srgbClr val="4040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cs typeface="汉仪文黑-45简" panose="00020600040101010101" charset="-122"/>
              </a:endParaRPr>
            </a:p>
          </p:txBody>
        </p:sp>
        <p:sp>
          <p:nvSpPr>
            <p:cNvPr id="6" name="椭圆 5"/>
            <p:cNvSpPr/>
            <p:nvPr/>
          </p:nvSpPr>
          <p:spPr>
            <a:xfrm>
              <a:off x="9654" y="6129"/>
              <a:ext cx="2928" cy="2928"/>
            </a:xfrm>
            <a:prstGeom prst="ellipse">
              <a:avLst/>
            </a:prstGeom>
            <a:solidFill>
              <a:srgbClr val="FBB817"/>
            </a:solidFill>
            <a:ln>
              <a:solidFill>
                <a:srgbClr val="FBB81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cs typeface="汉仪文黑-45简" panose="00020600040101010101" charset="-122"/>
              </a:endParaRPr>
            </a:p>
          </p:txBody>
        </p:sp>
        <p:pic>
          <p:nvPicPr>
            <p:cNvPr id="13" name="图片 12" descr="templates\docerresourceshop\icons\\32313534383138303b32313534383138323bd3aacffac5e0d1b5"/>
            <p:cNvPicPr>
              <a:picLocks noChangeAspect="1"/>
            </p:cNvPicPr>
            <p:nvPr/>
          </p:nvPicPr>
          <p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p:blipFill>
          <p:spPr>
            <a:xfrm>
              <a:off x="7680" y="4537"/>
              <a:ext cx="806" cy="806"/>
            </a:xfrm>
            <a:prstGeom prst="rect">
              <a:avLst/>
            </a:prstGeom>
          </p:spPr>
        </p:pic>
        <p:pic>
          <p:nvPicPr>
            <p:cNvPr id="14" name="图片 13" descr="templates\docerresourceshop\icons\\32313534383138303b32313534383138313bcdf8d5bed3c5bbaf"/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605" y="7190"/>
              <a:ext cx="806" cy="806"/>
            </a:xfrm>
            <a:prstGeom prst="rect">
              <a:avLst/>
            </a:prstGeom>
          </p:spPr>
        </p:pic>
        <p:pic>
          <p:nvPicPr>
            <p:cNvPr id="15" name="图片 14" descr="templates\docerresourceshop\icons\\32313534383138303b32313534383136363bc4dac8ddbdbbb8b6"/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790" y="4537"/>
              <a:ext cx="806" cy="806"/>
            </a:xfrm>
            <a:prstGeom prst="rect">
              <a:avLst/>
            </a:prstGeom>
          </p:spPr>
        </p:pic>
        <p:pic>
          <p:nvPicPr>
            <p:cNvPr id="16" name="图片 15" descr="templates\docerresourceshop\icons\\32313534383138303b32313534383136393bb4b4d2e2bbeeb6af"/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715" y="7190"/>
              <a:ext cx="806" cy="806"/>
            </a:xfrm>
            <a:prstGeom prst="rect">
              <a:avLst/>
            </a:prstGeom>
          </p:spPr>
        </p:pic>
      </p:grpSp>
      <p:cxnSp>
        <p:nvCxnSpPr>
          <p:cNvPr id="21" name="直接连接符 20"/>
          <p:cNvCxnSpPr/>
          <p:nvPr/>
        </p:nvCxnSpPr>
        <p:spPr>
          <a:xfrm>
            <a:off x="967105" y="3768725"/>
            <a:ext cx="2022475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9478645" y="3768725"/>
            <a:ext cx="172974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等腰三角形 22"/>
          <p:cNvSpPr/>
          <p:nvPr/>
        </p:nvSpPr>
        <p:spPr>
          <a:xfrm rot="16200000">
            <a:off x="3844387" y="2933112"/>
            <a:ext cx="144000" cy="108000"/>
          </a:xfrm>
          <a:prstGeom prst="triangle">
            <a:avLst/>
          </a:prstGeom>
          <a:solidFill>
            <a:srgbClr val="FBB8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汉仪文黑-45简" panose="00020600040101010101" charset="-122"/>
            </a:endParaRPr>
          </a:p>
        </p:txBody>
      </p:sp>
      <p:sp>
        <p:nvSpPr>
          <p:cNvPr id="24" name="等腰三角形 23"/>
          <p:cNvSpPr/>
          <p:nvPr/>
        </p:nvSpPr>
        <p:spPr>
          <a:xfrm rot="16200000">
            <a:off x="3845022" y="4763817"/>
            <a:ext cx="144000" cy="108000"/>
          </a:xfrm>
          <a:prstGeom prst="triangle">
            <a:avLst/>
          </a:prstGeom>
          <a:noFill/>
          <a:ln>
            <a:solidFill>
              <a:srgbClr val="40404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BB817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汉仪文黑-45简" panose="00020600040101010101" charset="-122"/>
            </a:endParaRPr>
          </a:p>
        </p:txBody>
      </p:sp>
      <p:sp>
        <p:nvSpPr>
          <p:cNvPr id="25" name="等腰三角形 24"/>
          <p:cNvSpPr/>
          <p:nvPr/>
        </p:nvSpPr>
        <p:spPr>
          <a:xfrm rot="5400000" flipH="1">
            <a:off x="8215727" y="2933112"/>
            <a:ext cx="144000" cy="108000"/>
          </a:xfrm>
          <a:prstGeom prst="triangle">
            <a:avLst/>
          </a:prstGeom>
          <a:noFill/>
          <a:ln>
            <a:solidFill>
              <a:srgbClr val="40404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BB817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汉仪文黑-45简" panose="00020600040101010101" charset="-122"/>
            </a:endParaRPr>
          </a:p>
        </p:txBody>
      </p:sp>
      <p:sp>
        <p:nvSpPr>
          <p:cNvPr id="26" name="等腰三角形 25"/>
          <p:cNvSpPr/>
          <p:nvPr/>
        </p:nvSpPr>
        <p:spPr>
          <a:xfrm rot="5400000" flipH="1">
            <a:off x="8216362" y="4763817"/>
            <a:ext cx="144000" cy="108000"/>
          </a:xfrm>
          <a:prstGeom prst="triangle">
            <a:avLst/>
          </a:prstGeom>
          <a:solidFill>
            <a:srgbClr val="FBB8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汉仪文黑-45简" panose="00020600040101010101" charset="-122"/>
            </a:endParaRPr>
          </a:p>
        </p:txBody>
      </p:sp>
    </p:spTree>
    <p:custDataLst>
      <p:tags r:id="rId9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椭圆 6"/>
          <p:cNvSpPr/>
          <p:nvPr/>
        </p:nvSpPr>
        <p:spPr>
          <a:xfrm>
            <a:off x="484505" y="1631950"/>
            <a:ext cx="4773295" cy="4773295"/>
          </a:xfrm>
          <a:prstGeom prst="ellipse">
            <a:avLst/>
          </a:prstGeom>
          <a:gradFill>
            <a:gsLst>
              <a:gs pos="74000">
                <a:srgbClr val="FCC540">
                  <a:alpha val="31000"/>
                </a:srgbClr>
              </a:gs>
              <a:gs pos="0">
                <a:srgbClr val="FBB817">
                  <a:alpha val="0"/>
                </a:srgbClr>
              </a:gs>
              <a:gs pos="100000">
                <a:srgbClr val="FCD168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汉仪文黑-45简" panose="00020600040101010101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648393" y="575945"/>
            <a:ext cx="489521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dist"/>
            <a:r>
              <a:rPr lang="zh-CN" altLang="en-US" sz="3600">
                <a:solidFill>
                  <a:schemeClr val="tx1">
                    <a:lumMod val="85000"/>
                    <a:lumOff val="15000"/>
                  </a:schemeClr>
                </a:solidFill>
                <a:latin typeface="汉仪文黑-75简" panose="00020600040101010101" charset="-122"/>
                <a:ea typeface="汉仪文黑-75简" panose="00020600040101010101" charset="-122"/>
                <a:cs typeface="汉仪文黑-45简" panose="00020600040101010101" charset="-122"/>
              </a:rPr>
              <a:t>绩效管理工作完成情况</a:t>
            </a:r>
            <a:endParaRPr lang="zh-CN" altLang="en-US" sz="3600">
              <a:solidFill>
                <a:schemeClr val="tx1">
                  <a:lumMod val="85000"/>
                  <a:lumOff val="15000"/>
                </a:schemeClr>
              </a:solidFill>
              <a:latin typeface="汉仪文黑-75简" panose="00020600040101010101" charset="-122"/>
              <a:ea typeface="汉仪文黑-75简" panose="00020600040101010101" charset="-122"/>
              <a:cs typeface="汉仪文黑-45简" panose="00020600040101010101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390015" y="2650490"/>
            <a:ext cx="2904490" cy="8102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>
                <a:cs typeface="汉仪文黑-45简" panose="00020600040101010101" charset="-122"/>
              </a:rPr>
              <a:t>月度考核：考核与每个人挂钩，在当月工资里体现；</a:t>
            </a:r>
            <a:endParaRPr lang="zh-CN" altLang="en-US">
              <a:cs typeface="汉仪文黑-45简" panose="00020600040101010101" charset="-122"/>
            </a:endParaRPr>
          </a:p>
        </p:txBody>
      </p:sp>
      <p:sp>
        <p:nvSpPr>
          <p:cNvPr id="8" name="椭圆 7"/>
          <p:cNvSpPr/>
          <p:nvPr/>
        </p:nvSpPr>
        <p:spPr>
          <a:xfrm flipH="1">
            <a:off x="6877685" y="1631950"/>
            <a:ext cx="4773295" cy="4773295"/>
          </a:xfrm>
          <a:prstGeom prst="ellipse">
            <a:avLst/>
          </a:prstGeom>
          <a:gradFill>
            <a:gsLst>
              <a:gs pos="74000">
                <a:srgbClr val="FCC540">
                  <a:alpha val="31000"/>
                </a:srgbClr>
              </a:gs>
              <a:gs pos="0">
                <a:srgbClr val="FBB817">
                  <a:alpha val="0"/>
                </a:srgbClr>
              </a:gs>
              <a:gs pos="100000">
                <a:srgbClr val="FCD168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cs typeface="汉仪文黑-45简" panose="00020600040101010101" charset="-122"/>
              <a:sym typeface="+mn-ea"/>
            </a:endParaRPr>
          </a:p>
        </p:txBody>
      </p:sp>
      <p:pic>
        <p:nvPicPr>
          <p:cNvPr id="15" name="图片 14" descr="landmarks-modern-city_1359-338.webp"/>
          <p:cNvPicPr>
            <a:picLocks noChangeAspect="1"/>
          </p:cNvPicPr>
          <p:nvPr/>
        </p:nvPicPr>
        <p:blipFill>
          <a:blip r:embed="rId1"/>
          <a:srcRect l="35798" t="1524" r="2697" b="6327"/>
          <a:stretch>
            <a:fillRect/>
          </a:stretch>
        </p:blipFill>
        <p:spPr>
          <a:xfrm>
            <a:off x="4694873" y="2516505"/>
            <a:ext cx="2802255" cy="280225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413" h="4413">
                <a:moveTo>
                  <a:pt x="2207" y="0"/>
                </a:moveTo>
                <a:cubicBezTo>
                  <a:pt x="3425" y="0"/>
                  <a:pt x="4413" y="988"/>
                  <a:pt x="4413" y="2207"/>
                </a:cubicBezTo>
                <a:cubicBezTo>
                  <a:pt x="4413" y="3425"/>
                  <a:pt x="3425" y="4413"/>
                  <a:pt x="2207" y="4413"/>
                </a:cubicBezTo>
                <a:cubicBezTo>
                  <a:pt x="988" y="4413"/>
                  <a:pt x="0" y="3425"/>
                  <a:pt x="0" y="2207"/>
                </a:cubicBezTo>
                <a:cubicBezTo>
                  <a:pt x="0" y="988"/>
                  <a:pt x="988" y="0"/>
                  <a:pt x="2207" y="0"/>
                </a:cubicBezTo>
                <a:close/>
              </a:path>
            </a:pathLst>
          </a:custGeom>
        </p:spPr>
      </p:pic>
      <p:sp>
        <p:nvSpPr>
          <p:cNvPr id="16" name="弧形 15"/>
          <p:cNvSpPr/>
          <p:nvPr/>
        </p:nvSpPr>
        <p:spPr>
          <a:xfrm>
            <a:off x="4442460" y="2264410"/>
            <a:ext cx="3307080" cy="3307080"/>
          </a:xfrm>
          <a:prstGeom prst="arc">
            <a:avLst>
              <a:gd name="adj1" fmla="val 14047188"/>
              <a:gd name="adj2" fmla="val 18299183"/>
            </a:avLst>
          </a:prstGeom>
          <a:noFill/>
          <a:ln>
            <a:gradFill>
              <a:gsLst>
                <a:gs pos="0">
                  <a:srgbClr val="404040">
                    <a:alpha val="0"/>
                  </a:srgbClr>
                </a:gs>
                <a:gs pos="100000">
                  <a:srgbClr val="404040"/>
                </a:gs>
              </a:gsLst>
              <a:lin ang="0" scaled="1"/>
            </a:gra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汉仪文黑-45简" panose="00020600040101010101" charset="-122"/>
            </a:endParaRPr>
          </a:p>
        </p:txBody>
      </p:sp>
      <p:sp>
        <p:nvSpPr>
          <p:cNvPr id="17" name="弧形 16"/>
          <p:cNvSpPr/>
          <p:nvPr/>
        </p:nvSpPr>
        <p:spPr>
          <a:xfrm flipV="1">
            <a:off x="4442460" y="2264410"/>
            <a:ext cx="3307080" cy="3307080"/>
          </a:xfrm>
          <a:prstGeom prst="arc">
            <a:avLst>
              <a:gd name="adj1" fmla="val 14205438"/>
              <a:gd name="adj2" fmla="val 18308830"/>
            </a:avLst>
          </a:prstGeom>
          <a:noFill/>
          <a:ln>
            <a:gradFill>
              <a:gsLst>
                <a:gs pos="0">
                  <a:srgbClr val="404040">
                    <a:alpha val="0"/>
                  </a:srgbClr>
                </a:gs>
                <a:gs pos="100000">
                  <a:srgbClr val="404040"/>
                </a:gs>
              </a:gsLst>
              <a:lin ang="10800000" scaled="1"/>
            </a:gra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汉仪文黑-45简" panose="00020600040101010101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390015" y="3600450"/>
            <a:ext cx="2904490" cy="8102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>
                <a:cs typeface="汉仪文黑-45简" panose="00020600040101010101" charset="-122"/>
              </a:rPr>
              <a:t>日常绩效管理：各部门月度绩效评定；</a:t>
            </a:r>
            <a:endParaRPr lang="zh-CN" altLang="en-US">
              <a:cs typeface="汉仪文黑-45简" panose="00020600040101010101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7994015" y="2602865"/>
            <a:ext cx="2904490" cy="4508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>
                <a:cs typeface="汉仪文黑-45简" panose="00020600040101010101" charset="-122"/>
              </a:rPr>
              <a:t>环境卫生考核；</a:t>
            </a:r>
            <a:endParaRPr lang="zh-CN" altLang="en-US">
              <a:cs typeface="汉仪文黑-45简" panose="00020600040101010101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7994015" y="3248025"/>
            <a:ext cx="2904490" cy="8102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>
                <a:cs typeface="汉仪文黑-45简" panose="00020600040101010101" charset="-122"/>
              </a:rPr>
              <a:t>各类违规违纪事件进行跟踪调查并出具处理意见；</a:t>
            </a:r>
            <a:endParaRPr lang="zh-CN" altLang="en-US">
              <a:cs typeface="汉仪文黑-45简" panose="00020600040101010101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390015" y="4550410"/>
            <a:ext cx="2904490" cy="8102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>
                <a:cs typeface="汉仪文黑-45简" panose="00020600040101010101" charset="-122"/>
              </a:rPr>
              <a:t>员工技能评定考核、安全生产考核；</a:t>
            </a:r>
            <a:endParaRPr lang="zh-CN" altLang="en-US">
              <a:cs typeface="汉仪文黑-45简" panose="00020600040101010101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7994015" y="4197985"/>
            <a:ext cx="2904490" cy="11703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>
                <a:cs typeface="汉仪文黑-45简" panose="00020600040101010101" charset="-122"/>
              </a:rPr>
              <a:t>协助其他部门对有关制度的执行情况进行抽查（如6S检查、消防安全检查）。</a:t>
            </a:r>
            <a:endParaRPr lang="en-US" altLang="zh-CN">
              <a:cs typeface="汉仪文黑-45简" panose="00020600040101010101" charset="-122"/>
            </a:endParaRPr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" name="矩形 8"/>
          <p:cNvSpPr/>
          <p:nvPr/>
        </p:nvSpPr>
        <p:spPr>
          <a:xfrm flipH="1">
            <a:off x="517525" y="4239895"/>
            <a:ext cx="6871970" cy="2059305"/>
          </a:xfrm>
          <a:prstGeom prst="rect">
            <a:avLst/>
          </a:prstGeom>
          <a:gradFill>
            <a:gsLst>
              <a:gs pos="74000">
                <a:srgbClr val="FCC540">
                  <a:alpha val="31000"/>
                </a:srgbClr>
              </a:gs>
              <a:gs pos="0">
                <a:srgbClr val="FBB817">
                  <a:alpha val="0"/>
                </a:srgbClr>
              </a:gs>
              <a:gs pos="100000">
                <a:srgbClr val="FCD168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cs typeface="汉仪文黑-45简" panose="00020600040101010101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648393" y="575945"/>
            <a:ext cx="489521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dist"/>
            <a:r>
              <a:rPr lang="zh-CN" altLang="en-US" sz="3600">
                <a:solidFill>
                  <a:schemeClr val="tx1">
                    <a:lumMod val="85000"/>
                    <a:lumOff val="15000"/>
                  </a:schemeClr>
                </a:solidFill>
                <a:latin typeface="汉仪文黑-75简" panose="00020600040101010101" charset="-122"/>
                <a:ea typeface="汉仪文黑-75简" panose="00020600040101010101" charset="-122"/>
                <a:cs typeface="汉仪文黑-45简" panose="00020600040101010101" charset="-122"/>
              </a:rPr>
              <a:t>薪酬管理工作完成情况</a:t>
            </a:r>
            <a:endParaRPr lang="zh-CN" altLang="en-US" sz="3600">
              <a:solidFill>
                <a:schemeClr val="tx1">
                  <a:lumMod val="85000"/>
                  <a:lumOff val="15000"/>
                </a:schemeClr>
              </a:solidFill>
              <a:latin typeface="汉仪文黑-75简" panose="00020600040101010101" charset="-122"/>
              <a:ea typeface="汉仪文黑-75简" panose="00020600040101010101" charset="-122"/>
              <a:cs typeface="汉仪文黑-45简" panose="00020600040101010101" charset="-122"/>
            </a:endParaRPr>
          </a:p>
        </p:txBody>
      </p:sp>
      <p:pic>
        <p:nvPicPr>
          <p:cNvPr id="3" name="图片 2" descr="businessmen-businesswomen-meeting-brainstorming-ideas_7861-3065.webp"/>
          <p:cNvPicPr>
            <a:picLocks noChangeAspect="1"/>
          </p:cNvPicPr>
          <p:nvPr/>
        </p:nvPicPr>
        <p:blipFill>
          <a:blip r:embed="rId1"/>
          <a:srcRect t="9588"/>
          <a:stretch>
            <a:fillRect/>
          </a:stretch>
        </p:blipFill>
        <p:spPr>
          <a:xfrm>
            <a:off x="517525" y="1911350"/>
            <a:ext cx="4050431" cy="20592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4801235" y="1911350"/>
            <a:ext cx="6871970" cy="2059305"/>
          </a:xfrm>
          <a:prstGeom prst="rect">
            <a:avLst/>
          </a:prstGeom>
          <a:gradFill>
            <a:gsLst>
              <a:gs pos="74000">
                <a:srgbClr val="FCC540">
                  <a:alpha val="31000"/>
                </a:srgbClr>
              </a:gs>
              <a:gs pos="0">
                <a:srgbClr val="FBB817">
                  <a:alpha val="0"/>
                </a:srgbClr>
              </a:gs>
              <a:gs pos="100000">
                <a:srgbClr val="FCD168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cs typeface="汉仪文黑-45简" panose="00020600040101010101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127308" y="2054543"/>
            <a:ext cx="6219825" cy="1809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>
              <a:lnSpc>
                <a:spcPct val="150000"/>
              </a:lnSpc>
            </a:pPr>
            <a:r>
              <a:rPr lang="zh-CN" altLang="en-US">
                <a:cs typeface="汉仪文黑-45简" panose="00020600040101010101" charset="-122"/>
              </a:rPr>
              <a:t>完成年度预算与人力成本KPI指标的分析：建立薪资、社保统计数据库等人力资源专项统计数据库；</a:t>
            </a:r>
            <a:endParaRPr lang="zh-CN" altLang="en-US">
              <a:cs typeface="汉仪文黑-45简" panose="00020600040101010101" charset="-122"/>
            </a:endParaRPr>
          </a:p>
          <a:p>
            <a:pPr>
              <a:lnSpc>
                <a:spcPct val="150000"/>
              </a:lnSpc>
            </a:pPr>
            <a:r>
              <a:rPr lang="zh-CN" altLang="en-US">
                <a:solidFill>
                  <a:schemeClr val="tx1"/>
                </a:solidFill>
                <a:cs typeface="汉仪文黑-45简" panose="00020600040101010101" charset="-122"/>
                <a:sym typeface="+mn-ea"/>
              </a:rPr>
              <a:t>薪资核发：绩效调薪、工龄工资调整；年度工资调整；拟定、核发特殊岗位津贴；</a:t>
            </a:r>
            <a:endParaRPr lang="zh-CN" altLang="en-US">
              <a:solidFill>
                <a:schemeClr val="tx1"/>
              </a:solidFill>
              <a:cs typeface="汉仪文黑-45简" panose="00020600040101010101" charset="-122"/>
            </a:endParaRPr>
          </a:p>
          <a:p>
            <a:pPr>
              <a:lnSpc>
                <a:spcPct val="150000"/>
              </a:lnSpc>
            </a:pPr>
            <a:endParaRPr lang="zh-CN" altLang="en-US">
              <a:solidFill>
                <a:schemeClr val="tx1"/>
              </a:solidFill>
              <a:cs typeface="汉仪文黑-45简" panose="00020600040101010101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929005" y="4600575"/>
            <a:ext cx="6049010" cy="1337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50000"/>
              </a:lnSpc>
            </a:pPr>
            <a:r>
              <a:rPr lang="zh-CN" altLang="en-US">
                <a:solidFill>
                  <a:schemeClr val="tx1"/>
                </a:solidFill>
                <a:cs typeface="汉仪文黑-45简" panose="00020600040101010101" charset="-122"/>
              </a:rPr>
              <a:t>年检与社保：20xx年劳动监察年检、申报社会保险缴费基数；每月参保下保业务办理、各类保险金额的统计请款、补扣20xx养老、失业等应补交金额；</a:t>
            </a:r>
            <a:endParaRPr lang="zh-CN" altLang="en-US">
              <a:solidFill>
                <a:schemeClr val="tx1"/>
              </a:solidFill>
              <a:cs typeface="汉仪文黑-45简" panose="00020600040101010101" charset="-122"/>
            </a:endParaRPr>
          </a:p>
        </p:txBody>
      </p:sp>
      <p:pic>
        <p:nvPicPr>
          <p:cNvPr id="11" name="图片 10" descr="workers-considering-term-agreement_1098-1517.webp"/>
          <p:cNvPicPr>
            <a:picLocks noChangeAspect="1"/>
          </p:cNvPicPr>
          <p:nvPr/>
        </p:nvPicPr>
        <p:blipFill>
          <a:blip r:embed="rId2"/>
          <a:srcRect l="13308" t="27059" r="1902" b="8278"/>
          <a:stretch>
            <a:fillRect/>
          </a:stretch>
        </p:blipFill>
        <p:spPr>
          <a:xfrm>
            <a:off x="7623175" y="4239895"/>
            <a:ext cx="4050000" cy="205920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378" h="3243">
                <a:moveTo>
                  <a:pt x="0" y="0"/>
                </a:moveTo>
                <a:lnTo>
                  <a:pt x="6378" y="0"/>
                </a:lnTo>
                <a:lnTo>
                  <a:pt x="6378" y="3243"/>
                </a:lnTo>
                <a:lnTo>
                  <a:pt x="0" y="3243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3" name="矩形 12"/>
          <p:cNvSpPr/>
          <p:nvPr/>
        </p:nvSpPr>
        <p:spPr>
          <a:xfrm>
            <a:off x="517525" y="1911350"/>
            <a:ext cx="4050665" cy="2059305"/>
          </a:xfrm>
          <a:prstGeom prst="rect">
            <a:avLst/>
          </a:prstGeom>
          <a:gradFill>
            <a:gsLst>
              <a:gs pos="62000">
                <a:srgbClr val="FBB817">
                  <a:alpha val="0"/>
                </a:srgbClr>
              </a:gs>
              <a:gs pos="100000">
                <a:srgbClr val="FBB817">
                  <a:lumMod val="65000"/>
                  <a:lumOff val="35000"/>
                </a:srgbClr>
              </a:gs>
            </a:gsLst>
            <a:lin ang="81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汉仪文黑-45简" panose="00020600040101010101" charset="-122"/>
            </a:endParaRPr>
          </a:p>
        </p:txBody>
      </p:sp>
      <p:sp>
        <p:nvSpPr>
          <p:cNvPr id="14" name="矩形 13"/>
          <p:cNvSpPr/>
          <p:nvPr/>
        </p:nvSpPr>
        <p:spPr>
          <a:xfrm flipH="1">
            <a:off x="7622540" y="4239895"/>
            <a:ext cx="4050665" cy="2059305"/>
          </a:xfrm>
          <a:prstGeom prst="rect">
            <a:avLst/>
          </a:prstGeom>
          <a:gradFill>
            <a:gsLst>
              <a:gs pos="62000">
                <a:srgbClr val="FBB817">
                  <a:alpha val="0"/>
                </a:srgbClr>
              </a:gs>
              <a:gs pos="100000">
                <a:srgbClr val="FBB817">
                  <a:lumMod val="65000"/>
                  <a:lumOff val="35000"/>
                </a:srgbClr>
              </a:gs>
            </a:gsLst>
            <a:lin ang="81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汉仪文黑-45简" panose="00020600040101010101" charset="-122"/>
            </a:endParaRPr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3648393" y="575945"/>
            <a:ext cx="489521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dist"/>
            <a:r>
              <a:rPr lang="zh-CN" altLang="en-US" sz="3600">
                <a:solidFill>
                  <a:schemeClr val="tx1">
                    <a:lumMod val="85000"/>
                    <a:lumOff val="15000"/>
                  </a:schemeClr>
                </a:solidFill>
                <a:latin typeface="汉仪文黑-75简" panose="00020600040101010101" charset="-122"/>
                <a:ea typeface="汉仪文黑-75简" panose="00020600040101010101" charset="-122"/>
                <a:cs typeface="汉仪文黑-45简" panose="00020600040101010101" charset="-122"/>
              </a:rPr>
              <a:t>专项工作完成情况</a:t>
            </a:r>
            <a:endParaRPr lang="zh-CN" altLang="en-US" sz="3600">
              <a:solidFill>
                <a:schemeClr val="tx1">
                  <a:lumMod val="85000"/>
                  <a:lumOff val="15000"/>
                </a:schemeClr>
              </a:solidFill>
              <a:latin typeface="汉仪文黑-75简" panose="00020600040101010101" charset="-122"/>
              <a:ea typeface="汉仪文黑-75简" panose="00020600040101010101" charset="-122"/>
              <a:cs typeface="汉仪文黑-45简" panose="00020600040101010101" charset="-122"/>
            </a:endParaRPr>
          </a:p>
        </p:txBody>
      </p:sp>
      <p:grpSp>
        <p:nvGrpSpPr>
          <p:cNvPr id="18" name="组合 17"/>
          <p:cNvGrpSpPr/>
          <p:nvPr/>
        </p:nvGrpSpPr>
        <p:grpSpPr>
          <a:xfrm rot="0">
            <a:off x="517525" y="2131060"/>
            <a:ext cx="3238500" cy="4016375"/>
            <a:chOff x="1440" y="5122"/>
            <a:chExt cx="4350" cy="4816"/>
          </a:xfrm>
        </p:grpSpPr>
        <p:sp>
          <p:nvSpPr>
            <p:cNvPr id="14" name="圆角矩形 13"/>
            <p:cNvSpPr/>
            <p:nvPr/>
          </p:nvSpPr>
          <p:spPr>
            <a:xfrm>
              <a:off x="1440" y="5122"/>
              <a:ext cx="4350" cy="4816"/>
            </a:xfrm>
            <a:prstGeom prst="roundRect">
              <a:avLst>
                <a:gd name="adj" fmla="val 9880"/>
              </a:avLst>
            </a:prstGeom>
            <a:solidFill>
              <a:srgbClr val="FBFAFB"/>
            </a:solidFill>
            <a:ln w="3175">
              <a:solidFill>
                <a:srgbClr val="40404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cs typeface="汉仪文黑-45简" panose="00020600040101010101" charset="-122"/>
              </a:endParaRPr>
            </a:p>
          </p:txBody>
        </p:sp>
        <p:sp>
          <p:nvSpPr>
            <p:cNvPr id="15" name="圆角矩形 14"/>
            <p:cNvSpPr/>
            <p:nvPr/>
          </p:nvSpPr>
          <p:spPr>
            <a:xfrm>
              <a:off x="1725" y="5449"/>
              <a:ext cx="3630" cy="4252"/>
            </a:xfrm>
            <a:prstGeom prst="roundRect">
              <a:avLst>
                <a:gd name="adj" fmla="val 9880"/>
              </a:avLst>
            </a:prstGeom>
            <a:solidFill>
              <a:schemeClr val="bg1"/>
            </a:solidFill>
            <a:ln w="28575">
              <a:solidFill>
                <a:srgbClr val="FBB81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cs typeface="汉仪文黑-45简" panose="00020600040101010101" charset="-122"/>
              </a:endParaRPr>
            </a:p>
          </p:txBody>
        </p:sp>
        <p:sp>
          <p:nvSpPr>
            <p:cNvPr id="17" name="等腰三角形 16"/>
            <p:cNvSpPr/>
            <p:nvPr/>
          </p:nvSpPr>
          <p:spPr>
            <a:xfrm rot="5400000">
              <a:off x="5140" y="7270"/>
              <a:ext cx="750" cy="340"/>
            </a:xfrm>
            <a:prstGeom prst="triangle">
              <a:avLst/>
            </a:prstGeom>
            <a:solidFill>
              <a:srgbClr val="FBB8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cs typeface="汉仪文黑-45简" panose="00020600040101010101" charset="-122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 rot="0">
            <a:off x="4424680" y="2131060"/>
            <a:ext cx="3238500" cy="4016375"/>
            <a:chOff x="1440" y="5122"/>
            <a:chExt cx="4350" cy="4816"/>
          </a:xfrm>
        </p:grpSpPr>
        <p:sp>
          <p:nvSpPr>
            <p:cNvPr id="4" name="圆角矩形 3"/>
            <p:cNvSpPr/>
            <p:nvPr/>
          </p:nvSpPr>
          <p:spPr>
            <a:xfrm>
              <a:off x="1440" y="5122"/>
              <a:ext cx="4350" cy="4816"/>
            </a:xfrm>
            <a:prstGeom prst="roundRect">
              <a:avLst>
                <a:gd name="adj" fmla="val 9880"/>
              </a:avLst>
            </a:prstGeom>
            <a:solidFill>
              <a:srgbClr val="FBFAFB"/>
            </a:solidFill>
            <a:ln w="3175">
              <a:solidFill>
                <a:srgbClr val="40404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cs typeface="汉仪文黑-45简" panose="00020600040101010101" charset="-122"/>
              </a:endParaRPr>
            </a:p>
          </p:txBody>
        </p:sp>
        <p:sp>
          <p:nvSpPr>
            <p:cNvPr id="5" name="圆角矩形 4"/>
            <p:cNvSpPr/>
            <p:nvPr/>
          </p:nvSpPr>
          <p:spPr>
            <a:xfrm>
              <a:off x="1725" y="5449"/>
              <a:ext cx="3630" cy="4252"/>
            </a:xfrm>
            <a:prstGeom prst="roundRect">
              <a:avLst>
                <a:gd name="adj" fmla="val 9880"/>
              </a:avLst>
            </a:prstGeom>
            <a:solidFill>
              <a:schemeClr val="bg1"/>
            </a:solidFill>
            <a:ln w="28575">
              <a:solidFill>
                <a:srgbClr val="FBB81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cs typeface="汉仪文黑-45简" panose="00020600040101010101" charset="-122"/>
              </a:endParaRPr>
            </a:p>
          </p:txBody>
        </p:sp>
        <p:sp>
          <p:nvSpPr>
            <p:cNvPr id="6" name="等腰三角形 5"/>
            <p:cNvSpPr/>
            <p:nvPr/>
          </p:nvSpPr>
          <p:spPr>
            <a:xfrm rot="5400000">
              <a:off x="5140" y="7270"/>
              <a:ext cx="750" cy="340"/>
            </a:xfrm>
            <a:prstGeom prst="triangle">
              <a:avLst/>
            </a:prstGeom>
            <a:solidFill>
              <a:srgbClr val="FBB8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cs typeface="汉仪文黑-45简" panose="00020600040101010101" charset="-122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 rot="0">
            <a:off x="8331835" y="2131060"/>
            <a:ext cx="3238500" cy="4016375"/>
            <a:chOff x="1440" y="5122"/>
            <a:chExt cx="4350" cy="4816"/>
          </a:xfrm>
        </p:grpSpPr>
        <p:sp>
          <p:nvSpPr>
            <p:cNvPr id="8" name="圆角矩形 7"/>
            <p:cNvSpPr/>
            <p:nvPr/>
          </p:nvSpPr>
          <p:spPr>
            <a:xfrm>
              <a:off x="1440" y="5122"/>
              <a:ext cx="4350" cy="4816"/>
            </a:xfrm>
            <a:prstGeom prst="roundRect">
              <a:avLst>
                <a:gd name="adj" fmla="val 9880"/>
              </a:avLst>
            </a:prstGeom>
            <a:solidFill>
              <a:srgbClr val="FBFAFB"/>
            </a:solidFill>
            <a:ln w="3175">
              <a:solidFill>
                <a:srgbClr val="40404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cs typeface="汉仪文黑-45简" panose="00020600040101010101" charset="-122"/>
              </a:endParaRPr>
            </a:p>
          </p:txBody>
        </p:sp>
        <p:sp>
          <p:nvSpPr>
            <p:cNvPr id="9" name="圆角矩形 8"/>
            <p:cNvSpPr/>
            <p:nvPr/>
          </p:nvSpPr>
          <p:spPr>
            <a:xfrm>
              <a:off x="1725" y="5449"/>
              <a:ext cx="3630" cy="4252"/>
            </a:xfrm>
            <a:prstGeom prst="roundRect">
              <a:avLst>
                <a:gd name="adj" fmla="val 9880"/>
              </a:avLst>
            </a:prstGeom>
            <a:solidFill>
              <a:schemeClr val="bg1"/>
            </a:solidFill>
            <a:ln w="28575">
              <a:solidFill>
                <a:srgbClr val="FBB81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cs typeface="汉仪文黑-45简" panose="00020600040101010101" charset="-122"/>
              </a:endParaRPr>
            </a:p>
          </p:txBody>
        </p:sp>
        <p:sp>
          <p:nvSpPr>
            <p:cNvPr id="10" name="等腰三角形 9"/>
            <p:cNvSpPr/>
            <p:nvPr/>
          </p:nvSpPr>
          <p:spPr>
            <a:xfrm rot="5400000">
              <a:off x="5140" y="7270"/>
              <a:ext cx="750" cy="340"/>
            </a:xfrm>
            <a:prstGeom prst="triangle">
              <a:avLst/>
            </a:prstGeom>
            <a:solidFill>
              <a:srgbClr val="FBB8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cs typeface="汉仪文黑-45简" panose="00020600040101010101" charset="-122"/>
              </a:endParaRPr>
            </a:p>
          </p:txBody>
        </p:sp>
      </p:grpSp>
      <p:sp>
        <p:nvSpPr>
          <p:cNvPr id="16" name="文本框 15"/>
          <p:cNvSpPr txBox="1"/>
          <p:nvPr/>
        </p:nvSpPr>
        <p:spPr>
          <a:xfrm>
            <a:off x="859790" y="3429635"/>
            <a:ext cx="231838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lnSpc>
                <a:spcPct val="150000"/>
              </a:lnSpc>
              <a:buClr>
                <a:srgbClr val="FBB817"/>
              </a:buClr>
              <a:buFont typeface="Arial" panose="020B0604020202020204" pitchFamily="34" charset="0"/>
              <a:buChar char="•"/>
            </a:pPr>
            <a:r>
              <a:rPr lang="zh-CN" altLang="en-US">
                <a:cs typeface="汉仪文黑-45简" panose="00020600040101010101" charset="-122"/>
              </a:rPr>
              <a:t>组织技师等级评定</a:t>
            </a:r>
            <a:endParaRPr lang="zh-CN" altLang="en-US">
              <a:cs typeface="汉仪文黑-45简" panose="00020600040101010101" charset="-122"/>
            </a:endParaRPr>
          </a:p>
          <a:p>
            <a:pPr marL="285750" indent="-285750">
              <a:lnSpc>
                <a:spcPct val="150000"/>
              </a:lnSpc>
              <a:buClr>
                <a:srgbClr val="FBB817"/>
              </a:buClr>
              <a:buFont typeface="Arial" panose="020B0604020202020204" pitchFamily="34" charset="0"/>
              <a:buChar char="•"/>
            </a:pPr>
            <a:r>
              <a:rPr lang="zh-CN" altLang="en-US">
                <a:cs typeface="汉仪文黑-45简" panose="00020600040101010101" charset="-122"/>
              </a:rPr>
              <a:t>组织高新技术申报工作</a:t>
            </a:r>
            <a:endParaRPr lang="zh-CN" altLang="en-US">
              <a:cs typeface="汉仪文黑-45简" panose="00020600040101010101" charset="-122"/>
            </a:endParaRPr>
          </a:p>
          <a:p>
            <a:pPr marL="285750" indent="-285750">
              <a:lnSpc>
                <a:spcPct val="150000"/>
              </a:lnSpc>
              <a:buClr>
                <a:srgbClr val="FBB817"/>
              </a:buClr>
              <a:buFont typeface="Arial" panose="020B0604020202020204" pitchFamily="34" charset="0"/>
              <a:buChar char="•"/>
            </a:pPr>
            <a:r>
              <a:rPr lang="zh-CN" altLang="en-US">
                <a:cs typeface="汉仪文黑-45简" panose="00020600040101010101" charset="-122"/>
              </a:rPr>
              <a:t>员工满意度调查</a:t>
            </a:r>
            <a:endParaRPr lang="zh-CN" altLang="en-US">
              <a:cs typeface="汉仪文黑-45简" panose="00020600040101010101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4821555" y="3429635"/>
            <a:ext cx="231838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lnSpc>
                <a:spcPct val="150000"/>
              </a:lnSpc>
              <a:buClr>
                <a:srgbClr val="FBB817"/>
              </a:buClr>
              <a:buFont typeface="Arial" panose="020B0604020202020204" pitchFamily="34" charset="0"/>
              <a:buChar char="•"/>
            </a:pPr>
            <a:r>
              <a:rPr lang="zh-CN" altLang="en-US">
                <a:cs typeface="汉仪文黑-45简" panose="00020600040101010101" charset="-122"/>
              </a:rPr>
              <a:t>一线员工梯队干部队伍建设</a:t>
            </a:r>
            <a:endParaRPr lang="zh-CN" altLang="en-US">
              <a:cs typeface="汉仪文黑-45简" panose="00020600040101010101" charset="-122"/>
            </a:endParaRPr>
          </a:p>
          <a:p>
            <a:pPr marL="285750" indent="-285750">
              <a:lnSpc>
                <a:spcPct val="150000"/>
              </a:lnSpc>
              <a:buClr>
                <a:srgbClr val="FBB817"/>
              </a:buClr>
              <a:buFont typeface="Arial" panose="020B0604020202020204" pitchFamily="34" charset="0"/>
              <a:buChar char="•"/>
            </a:pPr>
            <a:r>
              <a:rPr lang="zh-CN" altLang="en-US">
                <a:cs typeface="汉仪文黑-45简" panose="00020600040101010101" charset="-122"/>
              </a:rPr>
              <a:t>组织工会指压板活动</a:t>
            </a:r>
            <a:endParaRPr lang="zh-CN" altLang="en-US">
              <a:cs typeface="汉仪文黑-45简" panose="00020600040101010101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8742045" y="3429635"/>
            <a:ext cx="2318385" cy="1337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lnSpc>
                <a:spcPct val="150000"/>
              </a:lnSpc>
              <a:buClr>
                <a:srgbClr val="FBB817"/>
              </a:buClr>
              <a:buFont typeface="Arial" panose="020B0604020202020204" pitchFamily="34" charset="0"/>
              <a:buChar char="•"/>
            </a:pPr>
            <a:r>
              <a:rPr lang="zh-CN" altLang="en-US">
                <a:cs typeface="汉仪文黑-45简" panose="00020600040101010101" charset="-122"/>
              </a:rPr>
              <a:t>组织季度优秀员工评定</a:t>
            </a:r>
            <a:endParaRPr lang="zh-CN" altLang="en-US">
              <a:cs typeface="汉仪文黑-45简" panose="00020600040101010101" charset="-122"/>
            </a:endParaRPr>
          </a:p>
          <a:p>
            <a:pPr marL="285750" indent="-285750">
              <a:lnSpc>
                <a:spcPct val="150000"/>
              </a:lnSpc>
              <a:buClr>
                <a:srgbClr val="FBB817"/>
              </a:buClr>
              <a:buFont typeface="Arial" panose="020B0604020202020204" pitchFamily="34" charset="0"/>
              <a:buChar char="•"/>
            </a:pPr>
            <a:r>
              <a:rPr lang="zh-CN" altLang="en-US">
                <a:cs typeface="汉仪文黑-45简" panose="00020600040101010101" charset="-122"/>
              </a:rPr>
              <a:t>协助配合内审工作</a:t>
            </a:r>
            <a:endParaRPr lang="zh-CN" altLang="en-US">
              <a:cs typeface="汉仪文黑-45简" panose="00020600040101010101" charset="-122"/>
            </a:endParaRPr>
          </a:p>
        </p:txBody>
      </p:sp>
      <p:pic>
        <p:nvPicPr>
          <p:cNvPr id="22" name="图片 21" descr="templates\docerresourceshop\icons\\32313534383138303b32313534383137313bcad0b3a1b5f7b2e9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899603" y="2722245"/>
            <a:ext cx="474345" cy="474345"/>
          </a:xfrm>
          <a:prstGeom prst="rect">
            <a:avLst/>
          </a:prstGeom>
        </p:spPr>
      </p:pic>
      <p:pic>
        <p:nvPicPr>
          <p:cNvPr id="24" name="图片 23" descr="templates\docerresourceshop\icons\\32313534383138303b32313534383138333bd3aacffacafdbedd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06758" y="2722245"/>
            <a:ext cx="474345" cy="474345"/>
          </a:xfrm>
          <a:prstGeom prst="rect">
            <a:avLst/>
          </a:prstGeom>
        </p:spPr>
      </p:pic>
      <p:pic>
        <p:nvPicPr>
          <p:cNvPr id="25" name="图片 24" descr="templates\docerresourceshop\icons\\32313534383138303b32313534383138363bcdcbbbb9cdb6d7ca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713913" y="2722245"/>
            <a:ext cx="474345" cy="474345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3648393" y="575945"/>
            <a:ext cx="489521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dist"/>
            <a:r>
              <a:rPr lang="zh-CN" altLang="en-US" sz="3600">
                <a:solidFill>
                  <a:schemeClr val="tx1">
                    <a:lumMod val="85000"/>
                    <a:lumOff val="15000"/>
                  </a:schemeClr>
                </a:solidFill>
                <a:latin typeface="汉仪文黑-75简" panose="00020600040101010101" charset="-122"/>
                <a:ea typeface="汉仪文黑-75简" panose="00020600040101010101" charset="-122"/>
                <a:cs typeface="汉仪文黑-45简" panose="00020600040101010101" charset="-122"/>
              </a:rPr>
              <a:t>团队建设工作完成情况</a:t>
            </a:r>
            <a:endParaRPr lang="zh-CN" altLang="en-US" sz="3600">
              <a:solidFill>
                <a:schemeClr val="tx1">
                  <a:lumMod val="85000"/>
                  <a:lumOff val="15000"/>
                </a:schemeClr>
              </a:solidFill>
              <a:latin typeface="汉仪文黑-75简" panose="00020600040101010101" charset="-122"/>
              <a:ea typeface="汉仪文黑-75简" panose="00020600040101010101" charset="-122"/>
              <a:cs typeface="汉仪文黑-45简" panose="00020600040101010101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 rot="0">
            <a:off x="1680845" y="2789555"/>
            <a:ext cx="2367280" cy="2367280"/>
            <a:chOff x="2402" y="3273"/>
            <a:chExt cx="3563" cy="3563"/>
          </a:xfrm>
        </p:grpSpPr>
        <p:pic>
          <p:nvPicPr>
            <p:cNvPr id="4" name="图片 3" descr="business-concept-with-team-close-up_23-2149151159.webp"/>
            <p:cNvPicPr>
              <a:picLocks noChangeAspect="1"/>
            </p:cNvPicPr>
            <p:nvPr/>
          </p:nvPicPr>
          <p:blipFill>
            <a:blip r:embed="rId1"/>
            <a:srcRect l="23556" t="10730" r="23556" b="9951"/>
            <a:stretch>
              <a:fillRect/>
            </a:stretch>
          </p:blipFill>
          <p:spPr>
            <a:xfrm>
              <a:off x="2402" y="3273"/>
              <a:ext cx="3563" cy="3563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63" h="3563">
                  <a:moveTo>
                    <a:pt x="1782" y="0"/>
                  </a:moveTo>
                  <a:cubicBezTo>
                    <a:pt x="2765" y="0"/>
                    <a:pt x="3563" y="798"/>
                    <a:pt x="3563" y="1782"/>
                  </a:cubicBezTo>
                  <a:cubicBezTo>
                    <a:pt x="3563" y="2765"/>
                    <a:pt x="2765" y="3563"/>
                    <a:pt x="1782" y="3563"/>
                  </a:cubicBezTo>
                  <a:cubicBezTo>
                    <a:pt x="798" y="3563"/>
                    <a:pt x="0" y="2765"/>
                    <a:pt x="0" y="1782"/>
                  </a:cubicBezTo>
                  <a:cubicBezTo>
                    <a:pt x="0" y="798"/>
                    <a:pt x="798" y="0"/>
                    <a:pt x="1782" y="0"/>
                  </a:cubicBezTo>
                  <a:close/>
                </a:path>
              </a:pathLst>
            </a:custGeom>
          </p:spPr>
        </p:pic>
        <p:sp>
          <p:nvSpPr>
            <p:cNvPr id="5" name="椭圆 4"/>
            <p:cNvSpPr/>
            <p:nvPr/>
          </p:nvSpPr>
          <p:spPr>
            <a:xfrm rot="10800000">
              <a:off x="2402" y="3275"/>
              <a:ext cx="3560" cy="3560"/>
            </a:xfrm>
            <a:prstGeom prst="ellipse">
              <a:avLst/>
            </a:prstGeom>
            <a:gradFill>
              <a:gsLst>
                <a:gs pos="62000">
                  <a:srgbClr val="FBB817">
                    <a:alpha val="0"/>
                  </a:srgbClr>
                </a:gs>
                <a:gs pos="100000">
                  <a:srgbClr val="FBB817">
                    <a:lumMod val="65000"/>
                    <a:lumOff val="35000"/>
                  </a:srgb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cs typeface="汉仪文黑-45简" panose="00020600040101010101" charset="-122"/>
              </a:endParaRPr>
            </a:p>
          </p:txBody>
        </p:sp>
      </p:grpSp>
      <p:sp>
        <p:nvSpPr>
          <p:cNvPr id="7" name="椭圆 6"/>
          <p:cNvSpPr/>
          <p:nvPr/>
        </p:nvSpPr>
        <p:spPr>
          <a:xfrm>
            <a:off x="1458595" y="2567305"/>
            <a:ext cx="2813050" cy="2813050"/>
          </a:xfrm>
          <a:prstGeom prst="ellipse">
            <a:avLst/>
          </a:prstGeom>
          <a:noFill/>
          <a:ln w="3175">
            <a:solidFill>
              <a:srgbClr val="FBB817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汉仪文黑-45简" panose="00020600040101010101" charset="-122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938530" y="2047240"/>
            <a:ext cx="3852545" cy="3852545"/>
          </a:xfrm>
          <a:prstGeom prst="ellipse">
            <a:avLst/>
          </a:prstGeom>
          <a:noFill/>
          <a:ln w="3175">
            <a:solidFill>
              <a:srgbClr val="FBB817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汉仪文黑-45简" panose="00020600040101010101" charset="-122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4110990" y="2567940"/>
            <a:ext cx="762000" cy="762000"/>
          </a:xfrm>
          <a:prstGeom prst="ellipse">
            <a:avLst/>
          </a:prstGeom>
          <a:solidFill>
            <a:srgbClr val="FBB8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汉仪文黑-45简" panose="00020600040101010101" charset="-122"/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4110990" y="4952365"/>
            <a:ext cx="762000" cy="762000"/>
          </a:xfrm>
          <a:prstGeom prst="ellipse">
            <a:avLst/>
          </a:prstGeom>
          <a:solidFill>
            <a:srgbClr val="FBB8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汉仪文黑-45简" panose="00020600040101010101" charset="-122"/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753110" y="2567940"/>
            <a:ext cx="762000" cy="762000"/>
          </a:xfrm>
          <a:prstGeom prst="ellipse">
            <a:avLst/>
          </a:prstGeom>
          <a:solidFill>
            <a:srgbClr val="FBB8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汉仪文黑-45简" panose="00020600040101010101" charset="-122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800735" y="4952365"/>
            <a:ext cx="762000" cy="762000"/>
          </a:xfrm>
          <a:prstGeom prst="ellipse">
            <a:avLst/>
          </a:prstGeom>
          <a:solidFill>
            <a:srgbClr val="FBB8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汉仪文黑-45简" panose="00020600040101010101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803910" y="2770505"/>
            <a:ext cx="6597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cs typeface="汉仪文黑-45简" panose="00020600040101010101" charset="-122"/>
              </a:rPr>
              <a:t>专业</a:t>
            </a:r>
            <a:endParaRPr lang="zh-CN" altLang="en-US">
              <a:cs typeface="汉仪文黑-45简" panose="00020600040101010101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4191635" y="2769870"/>
            <a:ext cx="6597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cs typeface="汉仪文黑-45简" panose="00020600040101010101" charset="-122"/>
              </a:rPr>
              <a:t>年轻</a:t>
            </a:r>
            <a:endParaRPr lang="zh-CN" altLang="en-US">
              <a:cs typeface="汉仪文黑-45简" panose="00020600040101010101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851535" y="5175250"/>
            <a:ext cx="6597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cs typeface="汉仪文黑-45简" panose="00020600040101010101" charset="-122"/>
              </a:rPr>
              <a:t>激情</a:t>
            </a:r>
            <a:endParaRPr lang="zh-CN" altLang="en-US">
              <a:cs typeface="汉仪文黑-45简" panose="00020600040101010101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4191635" y="5174615"/>
            <a:ext cx="6597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cs typeface="汉仪文黑-45简" panose="00020600040101010101" charset="-122"/>
              </a:rPr>
              <a:t>行动</a:t>
            </a:r>
            <a:endParaRPr lang="zh-CN" altLang="en-US">
              <a:cs typeface="汉仪文黑-45简" panose="00020600040101010101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5871210" y="2812415"/>
            <a:ext cx="5568315" cy="2584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zh-CN" altLang="en-US">
                <a:cs typeface="汉仪文黑-45简" panose="00020600040101010101" charset="-122"/>
              </a:rPr>
              <a:t>团队精神的培养，使店内员工齐心协力，拧成一股绳，</a:t>
            </a:r>
            <a:endParaRPr lang="zh-CN" altLang="en-US">
              <a:cs typeface="汉仪文黑-45简" panose="00020600040101010101" charset="-122"/>
            </a:endParaRPr>
          </a:p>
          <a:p>
            <a:pPr>
              <a:lnSpc>
                <a:spcPct val="150000"/>
              </a:lnSpc>
            </a:pPr>
            <a:r>
              <a:rPr lang="zh-CN" altLang="en-US">
                <a:cs typeface="汉仪文黑-45简" panose="00020600040101010101" charset="-122"/>
              </a:rPr>
              <a:t>朝着一个目标努力；</a:t>
            </a:r>
            <a:endParaRPr lang="zh-CN" altLang="en-US">
              <a:cs typeface="汉仪文黑-45简" panose="00020600040101010101" charset="-122"/>
            </a:endParaRPr>
          </a:p>
          <a:p>
            <a:pPr>
              <a:lnSpc>
                <a:spcPct val="150000"/>
              </a:lnSpc>
            </a:pPr>
            <a:endParaRPr lang="zh-CN" altLang="en-US">
              <a:cs typeface="汉仪文黑-45简" panose="00020600040101010101" charset="-122"/>
            </a:endParaRPr>
          </a:p>
          <a:p>
            <a:pPr>
              <a:lnSpc>
                <a:spcPct val="150000"/>
              </a:lnSpc>
            </a:pPr>
            <a:r>
              <a:rPr lang="zh-CN" altLang="en-US">
                <a:cs typeface="汉仪文黑-45简" panose="00020600040101010101" charset="-122"/>
              </a:rPr>
              <a:t>对单个营业员来说，团队要达到的目标即是自己所努力的方向，团队整体的目标顺势分解成各个小目标，在每个员工身上得到落实。</a:t>
            </a:r>
            <a:endParaRPr lang="zh-CN" altLang="en-US">
              <a:cs typeface="汉仪文黑-45简" panose="00020600040101010101" charset="-122"/>
            </a:endParaRPr>
          </a:p>
        </p:txBody>
      </p:sp>
      <p:cxnSp>
        <p:nvCxnSpPr>
          <p:cNvPr id="24" name="直接连接符 23"/>
          <p:cNvCxnSpPr/>
          <p:nvPr/>
        </p:nvCxnSpPr>
        <p:spPr>
          <a:xfrm flipH="1">
            <a:off x="6009005" y="5808980"/>
            <a:ext cx="5386705" cy="0"/>
          </a:xfrm>
          <a:prstGeom prst="line">
            <a:avLst/>
          </a:prstGeom>
          <a:ln w="3175">
            <a:gradFill>
              <a:gsLst>
                <a:gs pos="0">
                  <a:srgbClr val="404040">
                    <a:alpha val="0"/>
                  </a:srgbClr>
                </a:gs>
                <a:gs pos="100000">
                  <a:srgbClr val="404040"/>
                </a:gs>
              </a:gsLst>
              <a:lin ang="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 flipV="1">
            <a:off x="6009005" y="2400300"/>
            <a:ext cx="5386705" cy="0"/>
          </a:xfrm>
          <a:prstGeom prst="line">
            <a:avLst/>
          </a:prstGeom>
          <a:ln w="3175">
            <a:gradFill>
              <a:gsLst>
                <a:gs pos="0">
                  <a:srgbClr val="404040">
                    <a:alpha val="0"/>
                  </a:srgbClr>
                </a:gs>
                <a:gs pos="100000">
                  <a:srgbClr val="404040"/>
                </a:gs>
              </a:gsLst>
              <a:lin ang="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168525" y="2637155"/>
            <a:ext cx="7854950" cy="1245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dist"/>
            <a:r>
              <a:rPr lang="zh-CN" altLang="en-US" sz="7500">
                <a:solidFill>
                  <a:schemeClr val="tx1">
                    <a:lumMod val="85000"/>
                    <a:lumOff val="15000"/>
                  </a:schemeClr>
                </a:solidFill>
                <a:latin typeface="汉仪文黑-75简" panose="00020600040101010101" charset="-122"/>
                <a:ea typeface="汉仪文黑-75简" panose="00020600040101010101" charset="-122"/>
                <a:cs typeface="汉仪文黑-45简" panose="00020600040101010101" charset="-122"/>
              </a:rPr>
              <a:t>人力资源工作亮点</a:t>
            </a:r>
            <a:endParaRPr lang="zh-CN" altLang="en-US" sz="7500">
              <a:solidFill>
                <a:schemeClr val="tx1">
                  <a:lumMod val="85000"/>
                  <a:lumOff val="15000"/>
                </a:schemeClr>
              </a:solidFill>
              <a:latin typeface="汉仪文黑-75简" panose="00020600040101010101" charset="-122"/>
              <a:ea typeface="汉仪文黑-75简" panose="00020600040101010101" charset="-122"/>
              <a:cs typeface="汉仪文黑-45简" panose="00020600040101010101" charset="-122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4583748" y="1772285"/>
            <a:ext cx="3024505" cy="579755"/>
          </a:xfrm>
          <a:prstGeom prst="roundRect">
            <a:avLst>
              <a:gd name="adj" fmla="val 50000"/>
            </a:avLst>
          </a:prstGeom>
          <a:solidFill>
            <a:srgbClr val="FCC846"/>
          </a:solidFill>
          <a:ln>
            <a:solidFill>
              <a:srgbClr val="FCC8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汉仪文黑-45简" panose="00020600040101010101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158105" y="1878330"/>
            <a:ext cx="187579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dist"/>
            <a:r>
              <a:rPr lang="zh-CN" alt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汉仪文黑-45简" panose="00020600040101010101" charset="-122"/>
                <a:ea typeface="汉仪文黑-45简" panose="00020600040101010101" charset="-122"/>
                <a:cs typeface="汉仪文黑-45简" panose="00020600040101010101" charset="-122"/>
              </a:rPr>
              <a:t>第三部分</a:t>
            </a:r>
            <a:endParaRPr lang="zh-CN" altLang="en-US" sz="2000">
              <a:solidFill>
                <a:schemeClr val="tx1">
                  <a:lumMod val="85000"/>
                  <a:lumOff val="15000"/>
                </a:schemeClr>
              </a:solidFill>
              <a:latin typeface="汉仪文黑-45简" panose="00020600040101010101" charset="-122"/>
              <a:ea typeface="汉仪文黑-45简" panose="00020600040101010101" charset="-122"/>
              <a:cs typeface="汉仪文黑-45简" panose="00020600040101010101" charset="-122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3648393" y="575945"/>
            <a:ext cx="489521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dist"/>
            <a:r>
              <a:rPr lang="zh-CN" altLang="en-US" sz="3600">
                <a:solidFill>
                  <a:schemeClr val="tx1">
                    <a:lumMod val="85000"/>
                    <a:lumOff val="15000"/>
                  </a:schemeClr>
                </a:solidFill>
                <a:latin typeface="汉仪文黑-75简" panose="00020600040101010101" charset="-122"/>
                <a:ea typeface="汉仪文黑-75简" panose="00020600040101010101" charset="-122"/>
                <a:cs typeface="汉仪文黑-45简" panose="00020600040101010101" charset="-122"/>
              </a:rPr>
              <a:t>人力资源工作亮点</a:t>
            </a:r>
            <a:endParaRPr lang="zh-CN" altLang="en-US" sz="3600">
              <a:solidFill>
                <a:schemeClr val="tx1">
                  <a:lumMod val="85000"/>
                  <a:lumOff val="15000"/>
                </a:schemeClr>
              </a:solidFill>
              <a:latin typeface="汉仪文黑-75简" panose="00020600040101010101" charset="-122"/>
              <a:ea typeface="汉仪文黑-75简" panose="00020600040101010101" charset="-122"/>
              <a:cs typeface="汉仪文黑-45简" panose="00020600040101010101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35940" y="2335530"/>
            <a:ext cx="31343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cs typeface="汉仪文黑-45简" panose="00020600040101010101" charset="-122"/>
              </a:rPr>
              <a:t>校企合作：</a:t>
            </a:r>
            <a:endParaRPr lang="zh-CN" altLang="en-US">
              <a:cs typeface="汉仪文黑-45简" panose="00020600040101010101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35940" y="2767330"/>
            <a:ext cx="313436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50000"/>
              </a:lnSpc>
            </a:pPr>
            <a:r>
              <a:rPr lang="zh-CN" altLang="en-US" sz="1600">
                <a:cs typeface="汉仪文黑-45简" panose="00020600040101010101" charset="-122"/>
              </a:rPr>
              <a:t>加强校企合作；</a:t>
            </a:r>
            <a:endParaRPr lang="zh-CN" altLang="en-US" sz="1600">
              <a:cs typeface="汉仪文黑-45简" panose="00020600040101010101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600">
                <a:cs typeface="汉仪文黑-45简" panose="00020600040101010101" charset="-122"/>
              </a:rPr>
              <a:t>加大招工宣传、争取政府资源；</a:t>
            </a:r>
            <a:endParaRPr lang="zh-CN" altLang="en-US" sz="1600">
              <a:cs typeface="汉仪文黑-45简" panose="00020600040101010101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03250" y="4258310"/>
            <a:ext cx="47155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cs typeface="汉仪文黑-45简" panose="00020600040101010101" charset="-122"/>
              </a:rPr>
              <a:t>制度建设：</a:t>
            </a:r>
            <a:endParaRPr lang="zh-CN" altLang="en-US">
              <a:cs typeface="汉仪文黑-45简" panose="00020600040101010101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03250" y="4690110"/>
            <a:ext cx="471551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50000"/>
              </a:lnSpc>
            </a:pPr>
            <a:r>
              <a:rPr lang="zh-CN" altLang="en-US" sz="1600">
                <a:cs typeface="汉仪文黑-45简" panose="00020600040101010101" charset="-122"/>
              </a:rPr>
              <a:t>结合《劳动合同法》梳理人力资源管理业务流程；</a:t>
            </a:r>
            <a:endParaRPr lang="zh-CN" altLang="en-US" sz="1600">
              <a:cs typeface="汉仪文黑-45简" panose="00020600040101010101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600">
                <a:cs typeface="汉仪文黑-45简" panose="00020600040101010101" charset="-122"/>
              </a:rPr>
              <a:t>完善员工福利、员工激励等三项制度；</a:t>
            </a:r>
            <a:endParaRPr lang="zh-CN" altLang="en-US" sz="1600">
              <a:cs typeface="汉仪文黑-45简" panose="00020600040101010101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535940" y="3939540"/>
            <a:ext cx="11099165" cy="0"/>
          </a:xfrm>
          <a:prstGeom prst="line">
            <a:avLst/>
          </a:prstGeom>
          <a:ln w="15875">
            <a:solidFill>
              <a:srgbClr val="FBB81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>
            <a:off x="4025900" y="2177415"/>
            <a:ext cx="0" cy="1764000"/>
          </a:xfrm>
          <a:prstGeom prst="line">
            <a:avLst/>
          </a:prstGeom>
          <a:ln w="15875">
            <a:solidFill>
              <a:srgbClr val="FBB81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8166100" y="2177415"/>
            <a:ext cx="0" cy="1764000"/>
          </a:xfrm>
          <a:prstGeom prst="line">
            <a:avLst/>
          </a:prstGeom>
          <a:ln w="15875">
            <a:solidFill>
              <a:srgbClr val="FBB81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6085840" y="3891915"/>
            <a:ext cx="0" cy="1728000"/>
          </a:xfrm>
          <a:prstGeom prst="line">
            <a:avLst/>
          </a:prstGeom>
          <a:ln w="15875">
            <a:solidFill>
              <a:srgbClr val="FBB81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4504055" y="2335530"/>
            <a:ext cx="31343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cs typeface="汉仪文黑-45简" panose="00020600040101010101" charset="-122"/>
              </a:rPr>
              <a:t>培训管理：</a:t>
            </a:r>
            <a:endParaRPr lang="zh-CN" altLang="en-US">
              <a:cs typeface="汉仪文黑-45简" panose="00020600040101010101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4504055" y="2767330"/>
            <a:ext cx="313436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50000"/>
              </a:lnSpc>
            </a:pPr>
            <a:r>
              <a:rPr lang="zh-CN" altLang="en-US" sz="1600">
                <a:cs typeface="汉仪文黑-45简" panose="00020600040101010101" charset="-122"/>
              </a:rPr>
              <a:t>点面结合，重点突出，</a:t>
            </a:r>
            <a:endParaRPr lang="zh-CN" altLang="en-US" sz="1600">
              <a:cs typeface="汉仪文黑-45简" panose="00020600040101010101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600">
                <a:cs typeface="汉仪文黑-45简" panose="00020600040101010101" charset="-122"/>
              </a:rPr>
              <a:t>形式多样，成效显著；</a:t>
            </a:r>
            <a:endParaRPr lang="zh-CN" altLang="en-US" sz="1600">
              <a:cs typeface="汉仪文黑-45简" panose="00020600040101010101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8357235" y="2335530"/>
            <a:ext cx="31343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cs typeface="汉仪文黑-45简" panose="00020600040101010101" charset="-122"/>
              </a:rPr>
              <a:t>学习创新：</a:t>
            </a:r>
            <a:endParaRPr lang="zh-CN" altLang="en-US">
              <a:cs typeface="汉仪文黑-45简" panose="00020600040101010101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8357235" y="2767330"/>
            <a:ext cx="313436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50000"/>
              </a:lnSpc>
            </a:pPr>
            <a:r>
              <a:rPr lang="zh-CN" altLang="en-US" sz="1600">
                <a:cs typeface="汉仪文黑-45简" panose="00020600040101010101" charset="-122"/>
              </a:rPr>
              <a:t>组织制造部</a:t>
            </a:r>
            <a:endParaRPr lang="zh-CN" altLang="en-US" sz="1600">
              <a:cs typeface="汉仪文黑-45简" panose="00020600040101010101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600">
                <a:cs typeface="汉仪文黑-45简" panose="00020600040101010101" charset="-122"/>
              </a:rPr>
              <a:t>员工劳动节能竞赛；</a:t>
            </a:r>
            <a:endParaRPr lang="zh-CN" altLang="en-US" sz="1600">
              <a:cs typeface="汉仪文黑-45简" panose="00020600040101010101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6497955" y="4258310"/>
            <a:ext cx="47155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cs typeface="汉仪文黑-45简" panose="00020600040101010101" charset="-122"/>
              </a:rPr>
              <a:t>争取政府支持：</a:t>
            </a:r>
            <a:endParaRPr lang="zh-CN" altLang="en-US">
              <a:cs typeface="汉仪文黑-45简" panose="00020600040101010101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6497955" y="4690110"/>
            <a:ext cx="471551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50000"/>
              </a:lnSpc>
            </a:pPr>
            <a:r>
              <a:rPr lang="zh-CN" altLang="en-US" sz="1600">
                <a:cs typeface="汉仪文黑-45简" panose="00020600040101010101" charset="-122"/>
              </a:rPr>
              <a:t>组织高新技术申报材料的填报，获得国家相应资金支持共计88888元（已入财务帐）。</a:t>
            </a:r>
            <a:endParaRPr lang="zh-CN" altLang="en-US" sz="1600">
              <a:cs typeface="汉仪文黑-45简" panose="00020600040101010101" charset="-122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9" name="组合 8"/>
          <p:cNvGrpSpPr/>
          <p:nvPr/>
        </p:nvGrpSpPr>
        <p:grpSpPr>
          <a:xfrm rot="0">
            <a:off x="1558290" y="1296670"/>
            <a:ext cx="1856740" cy="4265295"/>
            <a:chOff x="815" y="2479"/>
            <a:chExt cx="2924" cy="6717"/>
          </a:xfrm>
        </p:grpSpPr>
        <p:sp>
          <p:nvSpPr>
            <p:cNvPr id="3" name="文本框 2"/>
            <p:cNvSpPr txBox="1"/>
            <p:nvPr/>
          </p:nvSpPr>
          <p:spPr>
            <a:xfrm>
              <a:off x="815" y="2479"/>
              <a:ext cx="1887" cy="3956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p>
              <a:pPr algn="dist"/>
              <a:r>
                <a:rPr lang="zh-CN" altLang="en-US" sz="6600">
                  <a:solidFill>
                    <a:schemeClr val="tx1">
                      <a:lumMod val="85000"/>
                      <a:lumOff val="15000"/>
                    </a:schemeClr>
                  </a:solidFill>
                  <a:latin typeface="汉仪文黑-75简" panose="00020600040101010101" charset="-122"/>
                  <a:ea typeface="汉仪文黑-75简" panose="00020600040101010101" charset="-122"/>
                  <a:cs typeface="汉仪文黑-45简" panose="00020600040101010101" charset="-122"/>
                </a:rPr>
                <a:t>目录</a:t>
              </a:r>
              <a:endParaRPr lang="zh-CN" altLang="en-US" sz="6600">
                <a:solidFill>
                  <a:schemeClr val="tx1">
                    <a:lumMod val="85000"/>
                    <a:lumOff val="15000"/>
                  </a:schemeClr>
                </a:solidFill>
                <a:latin typeface="汉仪文黑-75简" panose="00020600040101010101" charset="-122"/>
                <a:ea typeface="汉仪文黑-75简" panose="00020600040101010101" charset="-122"/>
                <a:cs typeface="汉仪文黑-45简" panose="00020600040101010101" charset="-122"/>
              </a:endParaRPr>
            </a:p>
          </p:txBody>
        </p:sp>
        <p:cxnSp>
          <p:nvCxnSpPr>
            <p:cNvPr id="7" name="直接连接符 6"/>
            <p:cNvCxnSpPr/>
            <p:nvPr/>
          </p:nvCxnSpPr>
          <p:spPr>
            <a:xfrm>
              <a:off x="2851" y="2599"/>
              <a:ext cx="0" cy="6597"/>
            </a:xfrm>
            <a:prstGeom prst="line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文本框 7"/>
            <p:cNvSpPr txBox="1"/>
            <p:nvPr/>
          </p:nvSpPr>
          <p:spPr>
            <a:xfrm>
              <a:off x="3015" y="6570"/>
              <a:ext cx="724" cy="2626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p>
              <a:pPr algn="dist"/>
              <a:r>
                <a:rPr lang="en-US" altLang="zh-CN">
                  <a:cs typeface="汉仪文黑-45简" panose="00020600040101010101" charset="-122"/>
                </a:rPr>
                <a:t>CONTENTS</a:t>
              </a:r>
              <a:endParaRPr lang="en-US" altLang="zh-CN">
                <a:cs typeface="汉仪文黑-45简" panose="00020600040101010101" charset="-122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 rot="0">
            <a:off x="4645025" y="1200150"/>
            <a:ext cx="5989320" cy="766445"/>
            <a:chOff x="6459" y="2207"/>
            <a:chExt cx="8452" cy="755"/>
          </a:xfrm>
        </p:grpSpPr>
        <p:sp>
          <p:nvSpPr>
            <p:cNvPr id="10" name="圆角矩形 9"/>
            <p:cNvSpPr/>
            <p:nvPr/>
          </p:nvSpPr>
          <p:spPr>
            <a:xfrm>
              <a:off x="6459" y="2207"/>
              <a:ext cx="1555" cy="755"/>
            </a:xfrm>
            <a:prstGeom prst="roundRect">
              <a:avLst/>
            </a:prstGeom>
            <a:solidFill>
              <a:srgbClr val="FCC8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cs typeface="汉仪文黑-45简" panose="00020600040101010101" charset="-122"/>
              </a:endParaRPr>
            </a:p>
          </p:txBody>
        </p:sp>
        <p:sp>
          <p:nvSpPr>
            <p:cNvPr id="11" name="圆角矩形 10"/>
            <p:cNvSpPr/>
            <p:nvPr/>
          </p:nvSpPr>
          <p:spPr>
            <a:xfrm>
              <a:off x="8315" y="2207"/>
              <a:ext cx="6596" cy="755"/>
            </a:xfrm>
            <a:prstGeom prst="roundRect">
              <a:avLst/>
            </a:prstGeom>
            <a:noFill/>
            <a:ln>
              <a:solidFill>
                <a:srgbClr val="FCC846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CC846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cs typeface="汉仪文黑-45简" panose="00020600040101010101" charset="-122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 rot="0">
            <a:off x="4645025" y="2127885"/>
            <a:ext cx="5989320" cy="766445"/>
            <a:chOff x="6459" y="2207"/>
            <a:chExt cx="8452" cy="755"/>
          </a:xfrm>
        </p:grpSpPr>
        <p:sp>
          <p:nvSpPr>
            <p:cNvPr id="14" name="圆角矩形 13"/>
            <p:cNvSpPr/>
            <p:nvPr/>
          </p:nvSpPr>
          <p:spPr>
            <a:xfrm>
              <a:off x="6459" y="2207"/>
              <a:ext cx="1555" cy="755"/>
            </a:xfrm>
            <a:prstGeom prst="roundRect">
              <a:avLst/>
            </a:prstGeom>
            <a:solidFill>
              <a:srgbClr val="FCC8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cs typeface="汉仪文黑-45简" panose="00020600040101010101" charset="-122"/>
              </a:endParaRPr>
            </a:p>
          </p:txBody>
        </p:sp>
        <p:sp>
          <p:nvSpPr>
            <p:cNvPr id="16" name="圆角矩形 15"/>
            <p:cNvSpPr/>
            <p:nvPr/>
          </p:nvSpPr>
          <p:spPr>
            <a:xfrm>
              <a:off x="8315" y="2207"/>
              <a:ext cx="6596" cy="755"/>
            </a:xfrm>
            <a:prstGeom prst="roundRect">
              <a:avLst/>
            </a:prstGeom>
            <a:noFill/>
            <a:ln>
              <a:solidFill>
                <a:srgbClr val="FCC846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CC846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cs typeface="汉仪文黑-45简" panose="00020600040101010101" charset="-122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 rot="0">
            <a:off x="4645025" y="3055620"/>
            <a:ext cx="5989320" cy="766445"/>
            <a:chOff x="6459" y="2207"/>
            <a:chExt cx="8452" cy="755"/>
          </a:xfrm>
        </p:grpSpPr>
        <p:sp>
          <p:nvSpPr>
            <p:cNvPr id="18" name="圆角矩形 17"/>
            <p:cNvSpPr/>
            <p:nvPr/>
          </p:nvSpPr>
          <p:spPr>
            <a:xfrm>
              <a:off x="6459" y="2207"/>
              <a:ext cx="1555" cy="755"/>
            </a:xfrm>
            <a:prstGeom prst="roundRect">
              <a:avLst/>
            </a:prstGeom>
            <a:solidFill>
              <a:srgbClr val="FCC8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cs typeface="汉仪文黑-45简" panose="00020600040101010101" charset="-122"/>
              </a:endParaRPr>
            </a:p>
          </p:txBody>
        </p:sp>
        <p:sp>
          <p:nvSpPr>
            <p:cNvPr id="19" name="圆角矩形 18"/>
            <p:cNvSpPr/>
            <p:nvPr/>
          </p:nvSpPr>
          <p:spPr>
            <a:xfrm>
              <a:off x="8315" y="2207"/>
              <a:ext cx="6596" cy="755"/>
            </a:xfrm>
            <a:prstGeom prst="roundRect">
              <a:avLst/>
            </a:prstGeom>
            <a:noFill/>
            <a:ln>
              <a:solidFill>
                <a:srgbClr val="FCC846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CC846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cs typeface="汉仪文黑-45简" panose="00020600040101010101" charset="-122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 rot="0">
            <a:off x="4645025" y="3983355"/>
            <a:ext cx="5989320" cy="766445"/>
            <a:chOff x="6459" y="2207"/>
            <a:chExt cx="8452" cy="755"/>
          </a:xfrm>
        </p:grpSpPr>
        <p:sp>
          <p:nvSpPr>
            <p:cNvPr id="21" name="圆角矩形 20"/>
            <p:cNvSpPr/>
            <p:nvPr/>
          </p:nvSpPr>
          <p:spPr>
            <a:xfrm>
              <a:off x="6459" y="2207"/>
              <a:ext cx="1555" cy="755"/>
            </a:xfrm>
            <a:prstGeom prst="roundRect">
              <a:avLst/>
            </a:prstGeom>
            <a:solidFill>
              <a:srgbClr val="FCC8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cs typeface="汉仪文黑-45简" panose="00020600040101010101" charset="-122"/>
              </a:endParaRPr>
            </a:p>
          </p:txBody>
        </p:sp>
        <p:sp>
          <p:nvSpPr>
            <p:cNvPr id="22" name="圆角矩形 21"/>
            <p:cNvSpPr/>
            <p:nvPr/>
          </p:nvSpPr>
          <p:spPr>
            <a:xfrm>
              <a:off x="8315" y="2207"/>
              <a:ext cx="6596" cy="755"/>
            </a:xfrm>
            <a:prstGeom prst="roundRect">
              <a:avLst/>
            </a:prstGeom>
            <a:noFill/>
            <a:ln>
              <a:solidFill>
                <a:srgbClr val="FCC846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CC846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cs typeface="汉仪文黑-45简" panose="00020600040101010101" charset="-122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 rot="0">
            <a:off x="4645025" y="4911090"/>
            <a:ext cx="5989320" cy="766445"/>
            <a:chOff x="6459" y="2207"/>
            <a:chExt cx="8452" cy="755"/>
          </a:xfrm>
        </p:grpSpPr>
        <p:sp>
          <p:nvSpPr>
            <p:cNvPr id="24" name="圆角矩形 23"/>
            <p:cNvSpPr/>
            <p:nvPr/>
          </p:nvSpPr>
          <p:spPr>
            <a:xfrm>
              <a:off x="6459" y="2207"/>
              <a:ext cx="1555" cy="755"/>
            </a:xfrm>
            <a:prstGeom prst="roundRect">
              <a:avLst/>
            </a:prstGeom>
            <a:solidFill>
              <a:srgbClr val="FCC8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cs typeface="汉仪文黑-45简" panose="00020600040101010101" charset="-122"/>
              </a:endParaRPr>
            </a:p>
          </p:txBody>
        </p:sp>
        <p:sp>
          <p:nvSpPr>
            <p:cNvPr id="25" name="圆角矩形 24"/>
            <p:cNvSpPr/>
            <p:nvPr/>
          </p:nvSpPr>
          <p:spPr>
            <a:xfrm>
              <a:off x="8315" y="2207"/>
              <a:ext cx="6596" cy="755"/>
            </a:xfrm>
            <a:prstGeom prst="roundRect">
              <a:avLst/>
            </a:prstGeom>
            <a:noFill/>
            <a:ln>
              <a:solidFill>
                <a:srgbClr val="FCC846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CC846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cs typeface="汉仪文黑-45简" panose="00020600040101010101" charset="-122"/>
              </a:endParaRPr>
            </a:p>
          </p:txBody>
        </p:sp>
      </p:grpSp>
      <p:sp>
        <p:nvSpPr>
          <p:cNvPr id="28" name="文本框 27"/>
          <p:cNvSpPr txBox="1"/>
          <p:nvPr/>
        </p:nvSpPr>
        <p:spPr>
          <a:xfrm>
            <a:off x="4936490" y="1399223"/>
            <a:ext cx="51816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汉仪文黑-75简" panose="00020600040101010101" charset="-122"/>
                <a:ea typeface="汉仪文黑-75简" panose="00020600040101010101" charset="-122"/>
                <a:cs typeface="汉仪文黑-45简" panose="00020600040101010101" charset="-122"/>
              </a:rPr>
              <a:t>一</a:t>
            </a:r>
            <a:endParaRPr lang="zh-CN" altLang="en-US" sz="2400">
              <a:solidFill>
                <a:schemeClr val="tx1">
                  <a:lumMod val="85000"/>
                  <a:lumOff val="15000"/>
                </a:schemeClr>
              </a:solidFill>
              <a:latin typeface="汉仪文黑-75简" panose="00020600040101010101" charset="-122"/>
              <a:ea typeface="汉仪文黑-75简" panose="00020600040101010101" charset="-122"/>
              <a:cs typeface="汉仪文黑-45简" panose="00020600040101010101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6470650" y="1353185"/>
            <a:ext cx="35947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dist"/>
            <a:r>
              <a:rPr lang="zh-CN" alt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汉仪文黑-75简" panose="00020600040101010101" charset="-122"/>
                <a:ea typeface="汉仪文黑-75简" panose="00020600040101010101" charset="-122"/>
                <a:cs typeface="汉仪文黑-45简" panose="00020600040101010101" charset="-122"/>
              </a:rPr>
              <a:t>人力资源配置管理</a:t>
            </a:r>
            <a:endParaRPr lang="zh-CN" altLang="en-US" sz="2400">
              <a:solidFill>
                <a:schemeClr val="tx1">
                  <a:lumMod val="85000"/>
                  <a:lumOff val="15000"/>
                </a:schemeClr>
              </a:solidFill>
              <a:latin typeface="汉仪文黑-75简" panose="00020600040101010101" charset="-122"/>
              <a:ea typeface="汉仪文黑-75简" panose="00020600040101010101" charset="-122"/>
              <a:cs typeface="汉仪文黑-45简" panose="00020600040101010101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4936490" y="2321243"/>
            <a:ext cx="51816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汉仪文黑-75简" panose="00020600040101010101" charset="-122"/>
                <a:ea typeface="汉仪文黑-75简" panose="00020600040101010101" charset="-122"/>
                <a:cs typeface="汉仪文黑-45简" panose="00020600040101010101" charset="-122"/>
              </a:rPr>
              <a:t>二</a:t>
            </a:r>
            <a:endParaRPr lang="zh-CN" altLang="en-US" sz="2400">
              <a:solidFill>
                <a:schemeClr val="tx1">
                  <a:lumMod val="85000"/>
                  <a:lumOff val="15000"/>
                </a:schemeClr>
              </a:solidFill>
              <a:latin typeface="汉仪文黑-75简" panose="00020600040101010101" charset="-122"/>
              <a:ea typeface="汉仪文黑-75简" panose="00020600040101010101" charset="-122"/>
              <a:cs typeface="汉仪文黑-45简" panose="00020600040101010101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4936490" y="3243263"/>
            <a:ext cx="51816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汉仪文黑-75简" panose="00020600040101010101" charset="-122"/>
                <a:ea typeface="汉仪文黑-75简" panose="00020600040101010101" charset="-122"/>
                <a:cs typeface="汉仪文黑-45简" panose="00020600040101010101" charset="-122"/>
              </a:rPr>
              <a:t>三</a:t>
            </a:r>
            <a:endParaRPr lang="zh-CN" altLang="en-US" sz="2400">
              <a:solidFill>
                <a:schemeClr val="tx1">
                  <a:lumMod val="85000"/>
                  <a:lumOff val="15000"/>
                </a:schemeClr>
              </a:solidFill>
              <a:latin typeface="汉仪文黑-75简" panose="00020600040101010101" charset="-122"/>
              <a:ea typeface="汉仪文黑-75简" panose="00020600040101010101" charset="-122"/>
              <a:cs typeface="汉仪文黑-45简" panose="00020600040101010101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4936490" y="4165283"/>
            <a:ext cx="51816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汉仪文黑-75简" panose="00020600040101010101" charset="-122"/>
                <a:ea typeface="汉仪文黑-75简" panose="00020600040101010101" charset="-122"/>
                <a:cs typeface="汉仪文黑-45简" panose="00020600040101010101" charset="-122"/>
              </a:rPr>
              <a:t>四</a:t>
            </a:r>
            <a:endParaRPr lang="zh-CN" altLang="en-US" sz="2400">
              <a:solidFill>
                <a:schemeClr val="tx1">
                  <a:lumMod val="85000"/>
                  <a:lumOff val="15000"/>
                </a:schemeClr>
              </a:solidFill>
              <a:latin typeface="汉仪文黑-75简" panose="00020600040101010101" charset="-122"/>
              <a:ea typeface="汉仪文黑-75简" panose="00020600040101010101" charset="-122"/>
              <a:cs typeface="汉仪文黑-45简" panose="00020600040101010101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4936490" y="5087303"/>
            <a:ext cx="51816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汉仪文黑-75简" panose="00020600040101010101" charset="-122"/>
                <a:ea typeface="汉仪文黑-75简" panose="00020600040101010101" charset="-122"/>
                <a:cs typeface="汉仪文黑-45简" panose="00020600040101010101" charset="-122"/>
              </a:rPr>
              <a:t>五</a:t>
            </a:r>
            <a:endParaRPr lang="zh-CN" altLang="en-US" sz="2400">
              <a:solidFill>
                <a:schemeClr val="tx1">
                  <a:lumMod val="85000"/>
                  <a:lumOff val="15000"/>
                </a:schemeClr>
              </a:solidFill>
              <a:latin typeface="汉仪文黑-75简" panose="00020600040101010101" charset="-122"/>
              <a:ea typeface="汉仪文黑-75简" panose="00020600040101010101" charset="-122"/>
              <a:cs typeface="汉仪文黑-45简" panose="00020600040101010101" charset="-122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6470650" y="2280920"/>
            <a:ext cx="35947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dist"/>
            <a:r>
              <a:rPr lang="zh-CN" alt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汉仪文黑-75简" panose="00020600040101010101" charset="-122"/>
                <a:ea typeface="汉仪文黑-75简" panose="00020600040101010101" charset="-122"/>
                <a:cs typeface="汉仪文黑-45简" panose="00020600040101010101" charset="-122"/>
              </a:rPr>
              <a:t>主要工作完成情况</a:t>
            </a:r>
            <a:endParaRPr lang="zh-CN" altLang="en-US" sz="2400">
              <a:solidFill>
                <a:schemeClr val="tx1">
                  <a:lumMod val="85000"/>
                  <a:lumOff val="15000"/>
                </a:schemeClr>
              </a:solidFill>
              <a:latin typeface="汉仪文黑-75简" panose="00020600040101010101" charset="-122"/>
              <a:ea typeface="汉仪文黑-75简" panose="00020600040101010101" charset="-122"/>
              <a:cs typeface="汉仪文黑-45简" panose="00020600040101010101" charset="-122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6470650" y="3208655"/>
            <a:ext cx="35947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dist"/>
            <a:r>
              <a:rPr lang="zh-CN" alt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汉仪文黑-75简" panose="00020600040101010101" charset="-122"/>
                <a:ea typeface="汉仪文黑-75简" panose="00020600040101010101" charset="-122"/>
                <a:cs typeface="汉仪文黑-45简" panose="00020600040101010101" charset="-122"/>
              </a:rPr>
              <a:t>人力资源工作亮点</a:t>
            </a:r>
            <a:endParaRPr lang="zh-CN" altLang="en-US" sz="2400">
              <a:solidFill>
                <a:schemeClr val="tx1">
                  <a:lumMod val="85000"/>
                  <a:lumOff val="15000"/>
                </a:schemeClr>
              </a:solidFill>
              <a:latin typeface="汉仪文黑-75简" panose="00020600040101010101" charset="-122"/>
              <a:ea typeface="汉仪文黑-75简" panose="00020600040101010101" charset="-122"/>
              <a:cs typeface="汉仪文黑-45简" panose="00020600040101010101" charset="-122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6470650" y="4136390"/>
            <a:ext cx="35947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dist"/>
            <a:r>
              <a:rPr lang="zh-CN" alt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汉仪文黑-75简" panose="00020600040101010101" charset="-122"/>
                <a:ea typeface="汉仪文黑-75简" panose="00020600040101010101" charset="-122"/>
                <a:cs typeface="汉仪文黑-45简" panose="00020600040101010101" charset="-122"/>
              </a:rPr>
              <a:t>存在的主要问题</a:t>
            </a:r>
            <a:endParaRPr lang="zh-CN" altLang="en-US" sz="2400">
              <a:solidFill>
                <a:schemeClr val="tx1">
                  <a:lumMod val="85000"/>
                  <a:lumOff val="15000"/>
                </a:schemeClr>
              </a:solidFill>
              <a:latin typeface="汉仪文黑-75简" panose="00020600040101010101" charset="-122"/>
              <a:ea typeface="汉仪文黑-75简" panose="00020600040101010101" charset="-122"/>
              <a:cs typeface="汉仪文黑-45简" panose="00020600040101010101" charset="-122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6470650" y="5064125"/>
            <a:ext cx="35947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dist"/>
            <a:r>
              <a:rPr lang="zh-CN" alt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汉仪文黑-75简" panose="00020600040101010101" charset="-122"/>
                <a:ea typeface="汉仪文黑-75简" panose="00020600040101010101" charset="-122"/>
                <a:cs typeface="汉仪文黑-45简" panose="00020600040101010101" charset="-122"/>
              </a:rPr>
              <a:t>下一阶段工作计划</a:t>
            </a:r>
            <a:endParaRPr lang="zh-CN" altLang="en-US" sz="2400">
              <a:solidFill>
                <a:schemeClr val="tx1">
                  <a:lumMod val="85000"/>
                  <a:lumOff val="15000"/>
                </a:schemeClr>
              </a:solidFill>
              <a:latin typeface="汉仪文黑-75简" panose="00020600040101010101" charset="-122"/>
              <a:ea typeface="汉仪文黑-75简" panose="00020600040101010101" charset="-122"/>
              <a:cs typeface="汉仪文黑-45简" panose="00020600040101010101" charset="-122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168525" y="2637155"/>
            <a:ext cx="7854950" cy="1245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dist"/>
            <a:r>
              <a:rPr lang="zh-CN" altLang="en-US" sz="7500">
                <a:solidFill>
                  <a:schemeClr val="tx1">
                    <a:lumMod val="85000"/>
                    <a:lumOff val="15000"/>
                  </a:schemeClr>
                </a:solidFill>
                <a:latin typeface="汉仪文黑-75简" panose="00020600040101010101" charset="-122"/>
                <a:ea typeface="汉仪文黑-75简" panose="00020600040101010101" charset="-122"/>
                <a:cs typeface="汉仪文黑-45简" panose="00020600040101010101" charset="-122"/>
              </a:rPr>
              <a:t>存在的主要问题</a:t>
            </a:r>
            <a:endParaRPr lang="zh-CN" altLang="en-US" sz="7500">
              <a:solidFill>
                <a:schemeClr val="tx1">
                  <a:lumMod val="85000"/>
                  <a:lumOff val="15000"/>
                </a:schemeClr>
              </a:solidFill>
              <a:latin typeface="汉仪文黑-75简" panose="00020600040101010101" charset="-122"/>
              <a:ea typeface="汉仪文黑-75简" panose="00020600040101010101" charset="-122"/>
              <a:cs typeface="汉仪文黑-45简" panose="00020600040101010101" charset="-122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4583748" y="1772285"/>
            <a:ext cx="3024505" cy="579755"/>
          </a:xfrm>
          <a:prstGeom prst="roundRect">
            <a:avLst>
              <a:gd name="adj" fmla="val 50000"/>
            </a:avLst>
          </a:prstGeom>
          <a:solidFill>
            <a:srgbClr val="FCC846"/>
          </a:solidFill>
          <a:ln>
            <a:solidFill>
              <a:srgbClr val="FCC8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汉仪文黑-45简" panose="00020600040101010101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158105" y="1878330"/>
            <a:ext cx="187579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dist"/>
            <a:r>
              <a:rPr lang="zh-CN" alt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汉仪文黑-45简" panose="00020600040101010101" charset="-122"/>
                <a:ea typeface="汉仪文黑-45简" panose="00020600040101010101" charset="-122"/>
                <a:cs typeface="汉仪文黑-45简" panose="00020600040101010101" charset="-122"/>
              </a:rPr>
              <a:t>第四部分</a:t>
            </a:r>
            <a:endParaRPr lang="zh-CN" altLang="en-US" sz="2000">
              <a:solidFill>
                <a:schemeClr val="tx1">
                  <a:lumMod val="85000"/>
                  <a:lumOff val="15000"/>
                </a:schemeClr>
              </a:solidFill>
              <a:latin typeface="汉仪文黑-45简" panose="00020600040101010101" charset="-122"/>
              <a:ea typeface="汉仪文黑-45简" panose="00020600040101010101" charset="-122"/>
              <a:cs typeface="汉仪文黑-45简" panose="00020600040101010101" charset="-122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3648393" y="575945"/>
            <a:ext cx="489521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dist"/>
            <a:r>
              <a:rPr lang="zh-CN" altLang="en-US" sz="3600">
                <a:solidFill>
                  <a:schemeClr val="tx1">
                    <a:lumMod val="85000"/>
                    <a:lumOff val="15000"/>
                  </a:schemeClr>
                </a:solidFill>
                <a:latin typeface="汉仪文黑-75简" panose="00020600040101010101" charset="-122"/>
                <a:ea typeface="汉仪文黑-75简" panose="00020600040101010101" charset="-122"/>
                <a:cs typeface="汉仪文黑-45简" panose="00020600040101010101" charset="-122"/>
              </a:rPr>
              <a:t>存在的主要问题</a:t>
            </a:r>
            <a:endParaRPr lang="zh-CN" altLang="en-US" sz="3600">
              <a:solidFill>
                <a:schemeClr val="tx1">
                  <a:lumMod val="85000"/>
                  <a:lumOff val="15000"/>
                </a:schemeClr>
              </a:solidFill>
              <a:latin typeface="汉仪文黑-75简" panose="00020600040101010101" charset="-122"/>
              <a:ea typeface="汉仪文黑-75简" panose="00020600040101010101" charset="-122"/>
              <a:cs typeface="汉仪文黑-45简" panose="00020600040101010101" charset="-122"/>
            </a:endParaRPr>
          </a:p>
        </p:txBody>
      </p:sp>
      <p:pic>
        <p:nvPicPr>
          <p:cNvPr id="14" name="图片 13" descr="empty-floor-front-modern-building_1127-3154.webp"/>
          <p:cNvPicPr>
            <a:picLocks noChangeAspect="1"/>
          </p:cNvPicPr>
          <p:nvPr/>
        </p:nvPicPr>
        <p:blipFill>
          <a:blip r:embed="rId1"/>
          <a:srcRect l="52875" t="22643" r="12782" b="25841"/>
          <a:stretch>
            <a:fillRect/>
          </a:stretch>
        </p:blipFill>
        <p:spPr>
          <a:xfrm>
            <a:off x="9394190" y="1991360"/>
            <a:ext cx="1858645" cy="185928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470" h="3470">
                <a:moveTo>
                  <a:pt x="1735" y="0"/>
                </a:moveTo>
                <a:cubicBezTo>
                  <a:pt x="2693" y="0"/>
                  <a:pt x="3470" y="777"/>
                  <a:pt x="3470" y="1735"/>
                </a:cubicBezTo>
                <a:cubicBezTo>
                  <a:pt x="3470" y="2693"/>
                  <a:pt x="2693" y="3470"/>
                  <a:pt x="1735" y="3470"/>
                </a:cubicBezTo>
                <a:cubicBezTo>
                  <a:pt x="777" y="3470"/>
                  <a:pt x="0" y="2693"/>
                  <a:pt x="0" y="1735"/>
                </a:cubicBezTo>
                <a:cubicBezTo>
                  <a:pt x="0" y="777"/>
                  <a:pt x="777" y="0"/>
                  <a:pt x="1735" y="0"/>
                </a:cubicBezTo>
                <a:close/>
              </a:path>
            </a:pathLst>
          </a:custGeom>
          <a:ln>
            <a:solidFill>
              <a:srgbClr val="FBB817"/>
            </a:solidFill>
          </a:ln>
        </p:spPr>
      </p:pic>
      <p:pic>
        <p:nvPicPr>
          <p:cNvPr id="15" name="图片 14" descr="empty-floor-front-modern-building_1127-3154.webp"/>
          <p:cNvPicPr>
            <a:picLocks noChangeAspect="1"/>
          </p:cNvPicPr>
          <p:nvPr/>
        </p:nvPicPr>
        <p:blipFill>
          <a:blip r:embed="rId1"/>
          <a:srcRect l="35247" t="2480" r="30387" b="45969"/>
          <a:stretch>
            <a:fillRect/>
          </a:stretch>
        </p:blipFill>
        <p:spPr>
          <a:xfrm>
            <a:off x="5166995" y="1991360"/>
            <a:ext cx="1859280" cy="185928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472" h="3472">
                <a:moveTo>
                  <a:pt x="1736" y="0"/>
                </a:moveTo>
                <a:cubicBezTo>
                  <a:pt x="2695" y="0"/>
                  <a:pt x="3472" y="777"/>
                  <a:pt x="3472" y="1736"/>
                </a:cubicBezTo>
                <a:cubicBezTo>
                  <a:pt x="3472" y="2695"/>
                  <a:pt x="2695" y="3472"/>
                  <a:pt x="1736" y="3472"/>
                </a:cubicBezTo>
                <a:cubicBezTo>
                  <a:pt x="777" y="3472"/>
                  <a:pt x="0" y="2695"/>
                  <a:pt x="0" y="1736"/>
                </a:cubicBezTo>
                <a:cubicBezTo>
                  <a:pt x="0" y="777"/>
                  <a:pt x="777" y="0"/>
                  <a:pt x="1736" y="0"/>
                </a:cubicBezTo>
                <a:close/>
              </a:path>
            </a:pathLst>
          </a:custGeom>
          <a:ln>
            <a:solidFill>
              <a:srgbClr val="FBB817"/>
            </a:solidFill>
          </a:ln>
        </p:spPr>
      </p:pic>
      <p:pic>
        <p:nvPicPr>
          <p:cNvPr id="16" name="图片 15" descr="empty-floor-front-modern-building_1127-3154.webp"/>
          <p:cNvPicPr>
            <a:picLocks noChangeAspect="1"/>
          </p:cNvPicPr>
          <p:nvPr/>
        </p:nvPicPr>
        <p:blipFill>
          <a:blip r:embed="rId1"/>
          <a:srcRect l="65634" t="39911" b="8537"/>
          <a:stretch>
            <a:fillRect/>
          </a:stretch>
        </p:blipFill>
        <p:spPr>
          <a:xfrm>
            <a:off x="939800" y="1991360"/>
            <a:ext cx="1859280" cy="185928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472" h="3472">
                <a:moveTo>
                  <a:pt x="1736" y="0"/>
                </a:moveTo>
                <a:cubicBezTo>
                  <a:pt x="2695" y="0"/>
                  <a:pt x="3472" y="777"/>
                  <a:pt x="3472" y="1736"/>
                </a:cubicBezTo>
                <a:cubicBezTo>
                  <a:pt x="3472" y="2695"/>
                  <a:pt x="2695" y="3472"/>
                  <a:pt x="1736" y="3472"/>
                </a:cubicBezTo>
                <a:cubicBezTo>
                  <a:pt x="777" y="3472"/>
                  <a:pt x="0" y="2695"/>
                  <a:pt x="0" y="1736"/>
                </a:cubicBezTo>
                <a:cubicBezTo>
                  <a:pt x="0" y="777"/>
                  <a:pt x="777" y="0"/>
                  <a:pt x="1736" y="0"/>
                </a:cubicBezTo>
                <a:close/>
              </a:path>
            </a:pathLst>
          </a:custGeom>
          <a:ln>
            <a:solidFill>
              <a:srgbClr val="FBB817"/>
            </a:solidFill>
          </a:ln>
        </p:spPr>
      </p:pic>
      <p:sp>
        <p:nvSpPr>
          <p:cNvPr id="19" name="文本框 18"/>
          <p:cNvSpPr txBox="1"/>
          <p:nvPr/>
        </p:nvSpPr>
        <p:spPr>
          <a:xfrm>
            <a:off x="436245" y="4765675"/>
            <a:ext cx="3084830" cy="13709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600">
                <a:cs typeface="汉仪文黑-45简" panose="00020600040101010101" charset="-122"/>
              </a:rPr>
              <a:t>培训管理的系统性有待加强，行动改进计划实施情况的后续跟进乏力，内训师队伍建设需探索新的思路；</a:t>
            </a:r>
            <a:endParaRPr lang="zh-CN" altLang="en-US" sz="1600">
              <a:cs typeface="汉仪文黑-45简" panose="00020600040101010101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518160" y="4073525"/>
            <a:ext cx="2903220" cy="575310"/>
          </a:xfrm>
          <a:prstGeom prst="rect">
            <a:avLst/>
          </a:prstGeom>
          <a:solidFill>
            <a:srgbClr val="FBB8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汉仪文黑-45简" panose="00020600040101010101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4558030" y="4765675"/>
            <a:ext cx="3084830" cy="13709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600">
                <a:cs typeface="汉仪文黑-45简" panose="00020600040101010101" charset="-122"/>
              </a:rPr>
              <a:t>运用绩效工具指导员工改进绩效、加强团队建设的能力有待进一步提高，绩效跟进与辅导不足，绩效反馈与绩效改进普遍缺失。</a:t>
            </a:r>
            <a:endParaRPr lang="zh-CN" altLang="en-US" sz="1600">
              <a:cs typeface="汉仪文黑-45简" panose="00020600040101010101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4644390" y="4073525"/>
            <a:ext cx="2903220" cy="575310"/>
          </a:xfrm>
          <a:prstGeom prst="rect">
            <a:avLst/>
          </a:prstGeom>
          <a:solidFill>
            <a:srgbClr val="FBB8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汉仪文黑-45简" panose="00020600040101010101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8679815" y="4765675"/>
            <a:ext cx="308483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600">
                <a:cs typeface="汉仪文黑-45简" panose="00020600040101010101" charset="-122"/>
              </a:rPr>
              <a:t>梯队干部队伍建设刚刚起步，继任者的选拔、培养、评估未能有效跟进。</a:t>
            </a:r>
            <a:endParaRPr lang="zh-CN" altLang="en-US" sz="1600">
              <a:cs typeface="汉仪文黑-45简" panose="00020600040101010101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8770620" y="4073525"/>
            <a:ext cx="2903220" cy="575310"/>
          </a:xfrm>
          <a:prstGeom prst="rect">
            <a:avLst/>
          </a:prstGeom>
          <a:solidFill>
            <a:srgbClr val="FBB8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汉仪文黑-45简" panose="00020600040101010101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973138" y="4177030"/>
            <a:ext cx="19932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cs typeface="汉仪文黑-45简" panose="00020600040101010101" charset="-122"/>
              </a:rPr>
              <a:t>主要问题一</a:t>
            </a:r>
            <a:endParaRPr lang="zh-CN" altLang="en-US">
              <a:cs typeface="汉仪文黑-45简" panose="00020600040101010101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5099368" y="4177030"/>
            <a:ext cx="19932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cs typeface="汉仪文黑-45简" panose="00020600040101010101" charset="-122"/>
              </a:rPr>
              <a:t>主要问题二</a:t>
            </a:r>
            <a:endParaRPr lang="en-US" altLang="zh-CN">
              <a:cs typeface="汉仪文黑-45简" panose="00020600040101010101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9225598" y="4177030"/>
            <a:ext cx="19932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cs typeface="汉仪文黑-45简" panose="00020600040101010101" charset="-122"/>
              </a:rPr>
              <a:t>主要问题三</a:t>
            </a:r>
            <a:endParaRPr lang="en-US" altLang="zh-CN">
              <a:cs typeface="汉仪文黑-45简" panose="00020600040101010101" charset="-122"/>
            </a:endParaRPr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168525" y="2637155"/>
            <a:ext cx="7854950" cy="1245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dist"/>
            <a:r>
              <a:rPr lang="zh-CN" altLang="en-US" sz="7500">
                <a:solidFill>
                  <a:schemeClr val="tx1">
                    <a:lumMod val="85000"/>
                    <a:lumOff val="15000"/>
                  </a:schemeClr>
                </a:solidFill>
                <a:latin typeface="汉仪文黑-75简" panose="00020600040101010101" charset="-122"/>
                <a:ea typeface="汉仪文黑-75简" panose="00020600040101010101" charset="-122"/>
                <a:cs typeface="汉仪文黑-45简" panose="00020600040101010101" charset="-122"/>
              </a:rPr>
              <a:t>下一阶段工作计划</a:t>
            </a:r>
            <a:endParaRPr lang="zh-CN" altLang="en-US" sz="7500">
              <a:solidFill>
                <a:schemeClr val="tx1">
                  <a:lumMod val="85000"/>
                  <a:lumOff val="15000"/>
                </a:schemeClr>
              </a:solidFill>
              <a:latin typeface="汉仪文黑-75简" panose="00020600040101010101" charset="-122"/>
              <a:ea typeface="汉仪文黑-75简" panose="00020600040101010101" charset="-122"/>
              <a:cs typeface="汉仪文黑-45简" panose="00020600040101010101" charset="-122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4583748" y="1772285"/>
            <a:ext cx="3024505" cy="579755"/>
          </a:xfrm>
          <a:prstGeom prst="roundRect">
            <a:avLst>
              <a:gd name="adj" fmla="val 50000"/>
            </a:avLst>
          </a:prstGeom>
          <a:solidFill>
            <a:srgbClr val="FCC846"/>
          </a:solidFill>
          <a:ln>
            <a:solidFill>
              <a:srgbClr val="FCC8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汉仪文黑-45简" panose="00020600040101010101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158105" y="1878330"/>
            <a:ext cx="187579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dist"/>
            <a:r>
              <a:rPr lang="zh-CN" alt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汉仪文黑-45简" panose="00020600040101010101" charset="-122"/>
                <a:ea typeface="汉仪文黑-45简" panose="00020600040101010101" charset="-122"/>
                <a:cs typeface="汉仪文黑-45简" panose="00020600040101010101" charset="-122"/>
              </a:rPr>
              <a:t>第五部分</a:t>
            </a:r>
            <a:endParaRPr lang="zh-CN" altLang="en-US" sz="2000">
              <a:solidFill>
                <a:schemeClr val="tx1">
                  <a:lumMod val="85000"/>
                  <a:lumOff val="15000"/>
                </a:schemeClr>
              </a:solidFill>
              <a:latin typeface="汉仪文黑-45简" panose="00020600040101010101" charset="-122"/>
              <a:ea typeface="汉仪文黑-45简" panose="00020600040101010101" charset="-122"/>
              <a:cs typeface="汉仪文黑-45简" panose="00020600040101010101" charset="-122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3648393" y="575945"/>
            <a:ext cx="489521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dist"/>
            <a:r>
              <a:rPr lang="zh-CN" altLang="en-US" sz="3600">
                <a:solidFill>
                  <a:schemeClr val="tx1">
                    <a:lumMod val="85000"/>
                    <a:lumOff val="15000"/>
                  </a:schemeClr>
                </a:solidFill>
                <a:latin typeface="汉仪文黑-75简" panose="00020600040101010101" charset="-122"/>
                <a:ea typeface="汉仪文黑-75简" panose="00020600040101010101" charset="-122"/>
                <a:cs typeface="汉仪文黑-45简" panose="00020600040101010101" charset="-122"/>
              </a:rPr>
              <a:t>下一阶段总体工作目标</a:t>
            </a:r>
            <a:endParaRPr lang="zh-CN" altLang="en-US" sz="3600">
              <a:solidFill>
                <a:schemeClr val="tx1">
                  <a:lumMod val="85000"/>
                  <a:lumOff val="15000"/>
                </a:schemeClr>
              </a:solidFill>
              <a:latin typeface="汉仪文黑-75简" panose="00020600040101010101" charset="-122"/>
              <a:ea typeface="汉仪文黑-75简" panose="00020600040101010101" charset="-122"/>
              <a:cs typeface="汉仪文黑-45简" panose="00020600040101010101" charset="-122"/>
            </a:endParaRPr>
          </a:p>
        </p:txBody>
      </p:sp>
      <p:pic>
        <p:nvPicPr>
          <p:cNvPr id="3" name="图片 2" descr="businessmen-elegant-suits-business-meeting-discussing-new-project-office_181624-47022.webp"/>
          <p:cNvPicPr>
            <a:picLocks noChangeAspect="1"/>
          </p:cNvPicPr>
          <p:nvPr/>
        </p:nvPicPr>
        <p:blipFill>
          <a:blip r:embed="rId1"/>
          <a:srcRect l="5324" t="5909" r="35882" b="5909"/>
          <a:stretch>
            <a:fillRect/>
          </a:stretch>
        </p:blipFill>
        <p:spPr>
          <a:xfrm>
            <a:off x="4423410" y="2150110"/>
            <a:ext cx="3345180" cy="334518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268" h="5268">
                <a:moveTo>
                  <a:pt x="2634" y="0"/>
                </a:moveTo>
                <a:cubicBezTo>
                  <a:pt x="4089" y="0"/>
                  <a:pt x="5268" y="1179"/>
                  <a:pt x="5268" y="2634"/>
                </a:cubicBezTo>
                <a:cubicBezTo>
                  <a:pt x="5268" y="4089"/>
                  <a:pt x="4089" y="5268"/>
                  <a:pt x="2634" y="5268"/>
                </a:cubicBezTo>
                <a:cubicBezTo>
                  <a:pt x="1179" y="5268"/>
                  <a:pt x="0" y="4089"/>
                  <a:pt x="0" y="2634"/>
                </a:cubicBezTo>
                <a:cubicBezTo>
                  <a:pt x="0" y="1179"/>
                  <a:pt x="1179" y="0"/>
                  <a:pt x="2634" y="0"/>
                </a:cubicBezTo>
                <a:close/>
              </a:path>
            </a:pathLst>
          </a:custGeom>
        </p:spPr>
      </p:pic>
      <p:sp>
        <p:nvSpPr>
          <p:cNvPr id="5" name="椭圆 4"/>
          <p:cNvSpPr/>
          <p:nvPr/>
        </p:nvSpPr>
        <p:spPr>
          <a:xfrm>
            <a:off x="4169093" y="1895793"/>
            <a:ext cx="3853815" cy="3853815"/>
          </a:xfrm>
          <a:prstGeom prst="ellipse">
            <a:avLst/>
          </a:prstGeom>
          <a:noFill/>
          <a:ln>
            <a:gradFill>
              <a:gsLst>
                <a:gs pos="9000">
                  <a:srgbClr val="FBB817">
                    <a:alpha val="0"/>
                  </a:srgbClr>
                </a:gs>
                <a:gs pos="91000">
                  <a:srgbClr val="FBB817">
                    <a:alpha val="0"/>
                  </a:srgbClr>
                </a:gs>
                <a:gs pos="50000">
                  <a:srgbClr val="FBB817"/>
                </a:gs>
              </a:gsLst>
              <a:lin ang="5400000" scaled="1"/>
            </a:gra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汉仪文黑-45简" panose="00020600040101010101" charset="-122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4293235" y="2906395"/>
            <a:ext cx="144000" cy="144000"/>
          </a:xfrm>
          <a:prstGeom prst="ellipse">
            <a:avLst/>
          </a:prstGeom>
          <a:solidFill>
            <a:srgbClr val="FBB8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汉仪文黑-45简" panose="00020600040101010101" charset="-122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4169410" y="4344035"/>
            <a:ext cx="144000" cy="144000"/>
          </a:xfrm>
          <a:prstGeom prst="ellipse">
            <a:avLst/>
          </a:prstGeom>
          <a:solidFill>
            <a:srgbClr val="FBB8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汉仪文黑-45简" panose="00020600040101010101" charset="-122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7743825" y="2906395"/>
            <a:ext cx="144000" cy="144000"/>
          </a:xfrm>
          <a:prstGeom prst="ellipse">
            <a:avLst/>
          </a:prstGeom>
          <a:solidFill>
            <a:srgbClr val="FBB8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汉仪文黑-45简" panose="00020600040101010101" charset="-122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7859395" y="4344035"/>
            <a:ext cx="144000" cy="144000"/>
          </a:xfrm>
          <a:prstGeom prst="ellipse">
            <a:avLst/>
          </a:prstGeom>
          <a:solidFill>
            <a:srgbClr val="FBB8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汉仪文黑-45简" panose="00020600040101010101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78155" y="2496820"/>
            <a:ext cx="3595370" cy="13709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600">
                <a:cs typeface="汉仪文黑-45简" panose="00020600040101010101" charset="-122"/>
              </a:rPr>
              <a:t>根据新形势、新要求，结合企业实际需要，以“快速反应，高效执行”为原则，突破常规，创新思维、创新方法，为企业各项变革提供有力支持。</a:t>
            </a:r>
            <a:endParaRPr lang="zh-CN" altLang="en-US" sz="1600">
              <a:cs typeface="汉仪文黑-45简" panose="00020600040101010101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17525" y="4443095"/>
            <a:ext cx="3595370" cy="13709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600">
                <a:cs typeface="汉仪文黑-45简" panose="00020600040101010101" charset="-122"/>
              </a:rPr>
              <a:t>以全面提升人力资源效率指标为目的，加强业务学习，提升专业素质与管理技能，建设高效、专精的人力资源管理团队。</a:t>
            </a:r>
            <a:endParaRPr lang="zh-CN" altLang="en-US" sz="1600">
              <a:cs typeface="汉仪文黑-45简" panose="00020600040101010101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8164830" y="2496820"/>
            <a:ext cx="3595370" cy="13709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600">
                <a:cs typeface="汉仪文黑-45简" panose="00020600040101010101" charset="-122"/>
              </a:rPr>
              <a:t>围绕公司经营战略，以完成销售目标为核心，以服务为导向，运用现代人力资源管理工具，服务销售一线、研发一线、生产一线、管理中心。</a:t>
            </a:r>
            <a:endParaRPr lang="zh-CN" altLang="en-US" sz="1600">
              <a:cs typeface="汉仪文黑-45简" panose="00020600040101010101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8204200" y="4443095"/>
            <a:ext cx="3595370" cy="10509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600">
                <a:cs typeface="汉仪文黑-45简" panose="00020600040101010101" charset="-122"/>
              </a:rPr>
              <a:t>为各部门提供切实有效的人力资源支持，使人力资源部真正成为业务部门的绩效伙伴。</a:t>
            </a:r>
            <a:endParaRPr lang="zh-CN" altLang="en-US" sz="1600">
              <a:cs typeface="汉仪文黑-45简" panose="00020600040101010101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517525" y="2150110"/>
            <a:ext cx="9588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>
                <a:cs typeface="汉仪文黑-45简" panose="00020600040101010101" charset="-122"/>
              </a:rPr>
              <a:t>创新：</a:t>
            </a:r>
            <a:endParaRPr lang="zh-CN" altLang="en-US">
              <a:cs typeface="汉仪文黑-45简" panose="00020600040101010101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8164830" y="2150110"/>
            <a:ext cx="9588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>
                <a:cs typeface="汉仪文黑-45简" panose="00020600040101010101" charset="-122"/>
              </a:rPr>
              <a:t>服务：</a:t>
            </a:r>
            <a:endParaRPr lang="zh-CN" altLang="en-US">
              <a:cs typeface="汉仪文黑-45简" panose="00020600040101010101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517525" y="4095750"/>
            <a:ext cx="9588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>
                <a:cs typeface="汉仪文黑-45简" panose="00020600040101010101" charset="-122"/>
              </a:rPr>
              <a:t>提高：</a:t>
            </a:r>
            <a:endParaRPr lang="zh-CN" altLang="en-US">
              <a:cs typeface="汉仪文黑-45简" panose="00020600040101010101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8164830" y="4095750"/>
            <a:ext cx="9588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>
                <a:cs typeface="汉仪文黑-45简" panose="00020600040101010101" charset="-122"/>
              </a:rPr>
              <a:t>支持：</a:t>
            </a:r>
            <a:endParaRPr lang="zh-CN" altLang="en-US">
              <a:cs typeface="汉仪文黑-45简" panose="00020600040101010101" charset="-122"/>
            </a:endParaRPr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3648393" y="575945"/>
            <a:ext cx="489521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dist"/>
            <a:r>
              <a:rPr lang="zh-CN" altLang="en-US" sz="3600">
                <a:solidFill>
                  <a:schemeClr val="tx1">
                    <a:lumMod val="85000"/>
                    <a:lumOff val="15000"/>
                  </a:schemeClr>
                </a:solidFill>
                <a:latin typeface="汉仪文黑-75简" panose="00020600040101010101" charset="-122"/>
                <a:ea typeface="汉仪文黑-75简" panose="00020600040101010101" charset="-122"/>
                <a:cs typeface="汉仪文黑-45简" panose="00020600040101010101" charset="-122"/>
              </a:rPr>
              <a:t>下一阶段总体工作目标</a:t>
            </a:r>
            <a:endParaRPr lang="zh-CN" altLang="en-US" sz="3600">
              <a:solidFill>
                <a:schemeClr val="tx1">
                  <a:lumMod val="85000"/>
                  <a:lumOff val="15000"/>
                </a:schemeClr>
              </a:solidFill>
              <a:latin typeface="汉仪文黑-75简" panose="00020600040101010101" charset="-122"/>
              <a:ea typeface="汉仪文黑-75简" panose="00020600040101010101" charset="-122"/>
              <a:cs typeface="汉仪文黑-45简" panose="00020600040101010101" charset="-122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5350510" y="1976120"/>
            <a:ext cx="1490980" cy="1490980"/>
          </a:xfrm>
          <a:prstGeom prst="ellipse">
            <a:avLst/>
          </a:prstGeom>
          <a:solidFill>
            <a:srgbClr val="FBB8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汉仪文黑-45简" panose="00020600040101010101" charset="-122"/>
            </a:endParaRPr>
          </a:p>
        </p:txBody>
      </p:sp>
      <p:sp>
        <p:nvSpPr>
          <p:cNvPr id="4" name="椭圆 3"/>
          <p:cNvSpPr/>
          <p:nvPr/>
        </p:nvSpPr>
        <p:spPr>
          <a:xfrm>
            <a:off x="4219575" y="3787775"/>
            <a:ext cx="1490980" cy="1490980"/>
          </a:xfrm>
          <a:prstGeom prst="ellipse">
            <a:avLst/>
          </a:prstGeom>
          <a:solidFill>
            <a:srgbClr val="FBB8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汉仪文黑-45简" panose="00020600040101010101" charset="-122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6481445" y="3787775"/>
            <a:ext cx="1490980" cy="1490980"/>
          </a:xfrm>
          <a:prstGeom prst="ellipse">
            <a:avLst/>
          </a:prstGeom>
          <a:solidFill>
            <a:srgbClr val="FBB8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汉仪文黑-45简" panose="00020600040101010101" charset="-122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4892993" y="2705100"/>
            <a:ext cx="2406015" cy="2406015"/>
          </a:xfrm>
          <a:prstGeom prst="ellipse">
            <a:avLst/>
          </a:prstGeom>
          <a:noFill/>
          <a:ln>
            <a:solidFill>
              <a:srgbClr val="40404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汉仪文黑-45简" panose="00020600040101010101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167698" y="5699760"/>
            <a:ext cx="5856605" cy="4108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600">
                <a:cs typeface="汉仪文黑-45简" panose="00020600040101010101" charset="-122"/>
              </a:rPr>
              <a:t>培训系统设计体系，培育内部培训师队伍，构建内部课程体系；</a:t>
            </a:r>
            <a:endParaRPr lang="zh-CN" altLang="en-US" sz="1600">
              <a:cs typeface="汉仪文黑-45简" panose="00020600040101010101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482273" y="5215890"/>
            <a:ext cx="1227455" cy="4508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>
                <a:cs typeface="汉仪文黑-45简" panose="00020600040101010101" charset="-122"/>
              </a:rPr>
              <a:t>培训：</a:t>
            </a:r>
            <a:endParaRPr lang="zh-CN" altLang="en-US">
              <a:cs typeface="汉仪文黑-45简" panose="00020600040101010101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792085" y="3008630"/>
            <a:ext cx="3853815" cy="10509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600">
                <a:cs typeface="汉仪文黑-45简" panose="00020600040101010101" charset="-122"/>
              </a:rPr>
              <a:t>加大梯队干部队伍的建设力度，拓宽继任者候选人的选拔面，系统设计、密切跟进继任者的培养、考核与评估；</a:t>
            </a:r>
            <a:endParaRPr lang="en-US" altLang="zh-CN" sz="1600">
              <a:cs typeface="汉仪文黑-45简" panose="00020600040101010101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0445750" y="2496185"/>
            <a:ext cx="1227455" cy="4508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>
                <a:cs typeface="汉仪文黑-45简" panose="00020600040101010101" charset="-122"/>
              </a:rPr>
              <a:t>继任者：</a:t>
            </a:r>
            <a:endParaRPr lang="zh-CN" altLang="en-US">
              <a:cs typeface="汉仪文黑-45简" panose="00020600040101010101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88950" y="3008630"/>
            <a:ext cx="3853815" cy="10509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600">
                <a:cs typeface="汉仪文黑-45简" panose="00020600040101010101" charset="-122"/>
              </a:rPr>
              <a:t>全面推行绩效的过程管理，跟进绩效评价反馈及绩效改进计划的实施情况，引导部门负责人运用绩效管理工具完善团队建设；</a:t>
            </a:r>
            <a:endParaRPr lang="zh-CN" altLang="en-US" sz="1600">
              <a:cs typeface="汉仪文黑-45简" panose="00020600040101010101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88950" y="2496185"/>
            <a:ext cx="1227455" cy="4508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>
                <a:cs typeface="汉仪文黑-45简" panose="00020600040101010101" charset="-122"/>
              </a:rPr>
              <a:t>绩效：</a:t>
            </a:r>
            <a:endParaRPr lang="zh-CN" altLang="en-US">
              <a:cs typeface="汉仪文黑-45简" panose="00020600040101010101" charset="-122"/>
            </a:endParaRPr>
          </a:p>
        </p:txBody>
      </p:sp>
      <p:pic>
        <p:nvPicPr>
          <p:cNvPr id="14" name="图片 13" descr="templates\docerresourceshop\icons\\31393935333132383b31393939333930313bbcbccaf5b1a8b1ed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5970000" y="2222500"/>
            <a:ext cx="252000" cy="252000"/>
          </a:xfrm>
          <a:prstGeom prst="rect">
            <a:avLst/>
          </a:prstGeom>
        </p:spPr>
      </p:pic>
      <p:pic>
        <p:nvPicPr>
          <p:cNvPr id="16" name="图片 15" descr="templates\docerresourceshop\icons\\31393935333132383b31393939333930343bccd8cae2c8d5d7d3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33900" y="4407265"/>
            <a:ext cx="252000" cy="252000"/>
          </a:xfrm>
          <a:prstGeom prst="rect">
            <a:avLst/>
          </a:prstGeom>
        </p:spPr>
      </p:pic>
      <p:pic>
        <p:nvPicPr>
          <p:cNvPr id="17" name="图片 16" descr="templates\docerresourceshop\icons\\31393935333132383b31393939333838383bd5b9cabe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14260" y="4407265"/>
            <a:ext cx="252000" cy="252000"/>
          </a:xfrm>
          <a:prstGeom prst="rect">
            <a:avLst/>
          </a:prstGeom>
        </p:spPr>
      </p:pic>
      <p:pic>
        <p:nvPicPr>
          <p:cNvPr id="18" name="图片 17" descr="templates\docerresourceshop\icons\\32313536393536383b32313536393536343bc4bfb1ea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688965" y="3550920"/>
            <a:ext cx="814070" cy="814070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3648393" y="575945"/>
            <a:ext cx="489521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dist"/>
            <a:r>
              <a:rPr lang="zh-CN" altLang="en-US" sz="3600">
                <a:solidFill>
                  <a:schemeClr val="tx1">
                    <a:lumMod val="85000"/>
                    <a:lumOff val="15000"/>
                  </a:schemeClr>
                </a:solidFill>
                <a:latin typeface="汉仪文黑-75简" panose="00020600040101010101" charset="-122"/>
                <a:ea typeface="汉仪文黑-75简" panose="00020600040101010101" charset="-122"/>
                <a:cs typeface="汉仪文黑-45简" panose="00020600040101010101" charset="-122"/>
              </a:rPr>
              <a:t>下一阶段培训管理目标</a:t>
            </a:r>
            <a:endParaRPr lang="zh-CN" altLang="en-US" sz="3600">
              <a:solidFill>
                <a:schemeClr val="tx1">
                  <a:lumMod val="85000"/>
                  <a:lumOff val="15000"/>
                </a:schemeClr>
              </a:solidFill>
              <a:latin typeface="汉仪文黑-75简" panose="00020600040101010101" charset="-122"/>
              <a:ea typeface="汉仪文黑-75简" panose="00020600040101010101" charset="-122"/>
              <a:cs typeface="汉仪文黑-45简" panose="00020600040101010101" charset="-122"/>
            </a:endParaRPr>
          </a:p>
        </p:txBody>
      </p:sp>
      <p:sp>
        <p:nvSpPr>
          <p:cNvPr id="23" name="六边形 22"/>
          <p:cNvSpPr/>
          <p:nvPr/>
        </p:nvSpPr>
        <p:spPr>
          <a:xfrm>
            <a:off x="1250315" y="2328545"/>
            <a:ext cx="683895" cy="591185"/>
          </a:xfrm>
          <a:prstGeom prst="hexagon">
            <a:avLst/>
          </a:prstGeom>
          <a:solidFill>
            <a:srgbClr val="FBB8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>
              <a:cs typeface="汉仪文黑-45简" panose="00020600040101010101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530225" y="3055620"/>
            <a:ext cx="2124075" cy="1835150"/>
            <a:chOff x="1643" y="3537"/>
            <a:chExt cx="5086" cy="4394"/>
          </a:xfrm>
        </p:grpSpPr>
        <p:sp>
          <p:nvSpPr>
            <p:cNvPr id="19" name="六边形 18"/>
            <p:cNvSpPr/>
            <p:nvPr/>
          </p:nvSpPr>
          <p:spPr>
            <a:xfrm>
              <a:off x="1643" y="3537"/>
              <a:ext cx="5086" cy="4395"/>
            </a:xfrm>
            <a:prstGeom prst="hexagon">
              <a:avLst/>
            </a:prstGeom>
            <a:solidFill>
              <a:srgbClr val="FBFAFB"/>
            </a:solidFill>
            <a:ln w="22225">
              <a:solidFill>
                <a:srgbClr val="FBB81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cs typeface="汉仪文黑-45简" panose="00020600040101010101" charset="-122"/>
              </a:endParaRPr>
            </a:p>
          </p:txBody>
        </p:sp>
        <p:sp>
          <p:nvSpPr>
            <p:cNvPr id="37" name="六边形 36"/>
            <p:cNvSpPr/>
            <p:nvPr/>
          </p:nvSpPr>
          <p:spPr>
            <a:xfrm>
              <a:off x="1858" y="3737"/>
              <a:ext cx="4647" cy="4016"/>
            </a:xfrm>
            <a:prstGeom prst="hexagon">
              <a:avLst/>
            </a:prstGeom>
            <a:noFill/>
            <a:ln w="3175">
              <a:solidFill>
                <a:srgbClr val="FBB817"/>
              </a:solidFill>
              <a:prstDash val="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cs typeface="汉仪文黑-45简" panose="00020600040101010101" charset="-122"/>
              </a:endParaRPr>
            </a:p>
          </p:txBody>
        </p:sp>
      </p:grpSp>
      <p:sp>
        <p:nvSpPr>
          <p:cNvPr id="4" name="六边形 3"/>
          <p:cNvSpPr/>
          <p:nvPr/>
        </p:nvSpPr>
        <p:spPr>
          <a:xfrm>
            <a:off x="3512185" y="5059680"/>
            <a:ext cx="683895" cy="591185"/>
          </a:xfrm>
          <a:prstGeom prst="hexagon">
            <a:avLst/>
          </a:prstGeom>
          <a:solidFill>
            <a:srgbClr val="FBB8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汉仪文黑-45简" panose="00020600040101010101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2792095" y="3055620"/>
            <a:ext cx="2124075" cy="1835150"/>
            <a:chOff x="1643" y="3537"/>
            <a:chExt cx="5086" cy="4394"/>
          </a:xfrm>
        </p:grpSpPr>
        <p:sp>
          <p:nvSpPr>
            <p:cNvPr id="6" name="六边形 5"/>
            <p:cNvSpPr/>
            <p:nvPr/>
          </p:nvSpPr>
          <p:spPr>
            <a:xfrm>
              <a:off x="1643" y="3537"/>
              <a:ext cx="5086" cy="4395"/>
            </a:xfrm>
            <a:prstGeom prst="hexagon">
              <a:avLst/>
            </a:prstGeom>
            <a:solidFill>
              <a:srgbClr val="FBFAFB"/>
            </a:solidFill>
            <a:ln w="22225">
              <a:solidFill>
                <a:srgbClr val="FBB81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cs typeface="汉仪文黑-45简" panose="00020600040101010101" charset="-122"/>
              </a:endParaRPr>
            </a:p>
          </p:txBody>
        </p:sp>
        <p:sp>
          <p:nvSpPr>
            <p:cNvPr id="7" name="六边形 6"/>
            <p:cNvSpPr/>
            <p:nvPr/>
          </p:nvSpPr>
          <p:spPr>
            <a:xfrm>
              <a:off x="1858" y="3737"/>
              <a:ext cx="4647" cy="4016"/>
            </a:xfrm>
            <a:prstGeom prst="hexagon">
              <a:avLst/>
            </a:prstGeom>
            <a:noFill/>
            <a:ln w="3175">
              <a:solidFill>
                <a:srgbClr val="FBB817"/>
              </a:solidFill>
              <a:prstDash val="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cs typeface="汉仪文黑-45简" panose="00020600040101010101" charset="-122"/>
              </a:endParaRPr>
            </a:p>
          </p:txBody>
        </p:sp>
      </p:grpSp>
      <p:sp>
        <p:nvSpPr>
          <p:cNvPr id="8" name="六边形 7"/>
          <p:cNvSpPr/>
          <p:nvPr/>
        </p:nvSpPr>
        <p:spPr>
          <a:xfrm>
            <a:off x="5774055" y="2328545"/>
            <a:ext cx="683895" cy="591185"/>
          </a:xfrm>
          <a:prstGeom prst="hexagon">
            <a:avLst/>
          </a:prstGeom>
          <a:solidFill>
            <a:srgbClr val="FBB8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汉仪文黑-45简" panose="00020600040101010101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5053965" y="3055620"/>
            <a:ext cx="2124075" cy="1835150"/>
            <a:chOff x="1643" y="3537"/>
            <a:chExt cx="5086" cy="4394"/>
          </a:xfrm>
        </p:grpSpPr>
        <p:sp>
          <p:nvSpPr>
            <p:cNvPr id="10" name="六边形 9"/>
            <p:cNvSpPr/>
            <p:nvPr/>
          </p:nvSpPr>
          <p:spPr>
            <a:xfrm>
              <a:off x="1643" y="3537"/>
              <a:ext cx="5086" cy="4395"/>
            </a:xfrm>
            <a:prstGeom prst="hexagon">
              <a:avLst/>
            </a:prstGeom>
            <a:solidFill>
              <a:srgbClr val="FBFAFB"/>
            </a:solidFill>
            <a:ln w="22225">
              <a:solidFill>
                <a:srgbClr val="FBB81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cs typeface="汉仪文黑-45简" panose="00020600040101010101" charset="-122"/>
              </a:endParaRPr>
            </a:p>
          </p:txBody>
        </p:sp>
        <p:sp>
          <p:nvSpPr>
            <p:cNvPr id="11" name="六边形 10"/>
            <p:cNvSpPr/>
            <p:nvPr/>
          </p:nvSpPr>
          <p:spPr>
            <a:xfrm>
              <a:off x="1858" y="3737"/>
              <a:ext cx="4647" cy="4016"/>
            </a:xfrm>
            <a:prstGeom prst="hexagon">
              <a:avLst/>
            </a:prstGeom>
            <a:noFill/>
            <a:ln w="3175">
              <a:solidFill>
                <a:srgbClr val="FBB817"/>
              </a:solidFill>
              <a:prstDash val="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cs typeface="汉仪文黑-45简" panose="00020600040101010101" charset="-122"/>
              </a:endParaRPr>
            </a:p>
          </p:txBody>
        </p:sp>
      </p:grpSp>
      <p:sp>
        <p:nvSpPr>
          <p:cNvPr id="12" name="六边形 11"/>
          <p:cNvSpPr/>
          <p:nvPr/>
        </p:nvSpPr>
        <p:spPr>
          <a:xfrm>
            <a:off x="8035925" y="5059680"/>
            <a:ext cx="683895" cy="591185"/>
          </a:xfrm>
          <a:prstGeom prst="hexagon">
            <a:avLst/>
          </a:prstGeom>
          <a:solidFill>
            <a:srgbClr val="FBB8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汉仪文黑-45简" panose="00020600040101010101" charset="-122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7315835" y="3055620"/>
            <a:ext cx="2124075" cy="1835150"/>
            <a:chOff x="1643" y="3537"/>
            <a:chExt cx="5086" cy="4394"/>
          </a:xfrm>
        </p:grpSpPr>
        <p:sp>
          <p:nvSpPr>
            <p:cNvPr id="14" name="六边形 13"/>
            <p:cNvSpPr/>
            <p:nvPr/>
          </p:nvSpPr>
          <p:spPr>
            <a:xfrm>
              <a:off x="1643" y="3537"/>
              <a:ext cx="5086" cy="4395"/>
            </a:xfrm>
            <a:prstGeom prst="hexagon">
              <a:avLst/>
            </a:prstGeom>
            <a:solidFill>
              <a:srgbClr val="FBFAFB"/>
            </a:solidFill>
            <a:ln w="22225">
              <a:solidFill>
                <a:srgbClr val="FBB81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cs typeface="汉仪文黑-45简" panose="00020600040101010101" charset="-122"/>
              </a:endParaRPr>
            </a:p>
          </p:txBody>
        </p:sp>
        <p:sp>
          <p:nvSpPr>
            <p:cNvPr id="15" name="六边形 14"/>
            <p:cNvSpPr/>
            <p:nvPr/>
          </p:nvSpPr>
          <p:spPr>
            <a:xfrm>
              <a:off x="1858" y="3737"/>
              <a:ext cx="4647" cy="4016"/>
            </a:xfrm>
            <a:prstGeom prst="hexagon">
              <a:avLst/>
            </a:prstGeom>
            <a:noFill/>
            <a:ln w="3175">
              <a:solidFill>
                <a:srgbClr val="FBB817"/>
              </a:solidFill>
              <a:prstDash val="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cs typeface="汉仪文黑-45简" panose="00020600040101010101" charset="-122"/>
              </a:endParaRPr>
            </a:p>
          </p:txBody>
        </p:sp>
      </p:grpSp>
      <p:sp>
        <p:nvSpPr>
          <p:cNvPr id="16" name="六边形 15"/>
          <p:cNvSpPr/>
          <p:nvPr/>
        </p:nvSpPr>
        <p:spPr>
          <a:xfrm>
            <a:off x="10297795" y="2328545"/>
            <a:ext cx="683895" cy="591185"/>
          </a:xfrm>
          <a:prstGeom prst="hexagon">
            <a:avLst/>
          </a:prstGeom>
          <a:solidFill>
            <a:srgbClr val="FBB8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汉仪文黑-45简" panose="00020600040101010101" charset="-122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9577705" y="3055620"/>
            <a:ext cx="2124075" cy="1835150"/>
            <a:chOff x="1643" y="3537"/>
            <a:chExt cx="5086" cy="4394"/>
          </a:xfrm>
        </p:grpSpPr>
        <p:sp>
          <p:nvSpPr>
            <p:cNvPr id="18" name="六边形 17"/>
            <p:cNvSpPr/>
            <p:nvPr/>
          </p:nvSpPr>
          <p:spPr>
            <a:xfrm>
              <a:off x="1643" y="3537"/>
              <a:ext cx="5086" cy="4395"/>
            </a:xfrm>
            <a:prstGeom prst="hexagon">
              <a:avLst/>
            </a:prstGeom>
            <a:solidFill>
              <a:srgbClr val="FBFAFB"/>
            </a:solidFill>
            <a:ln w="22225">
              <a:solidFill>
                <a:srgbClr val="FBB81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cs typeface="汉仪文黑-45简" panose="00020600040101010101" charset="-122"/>
              </a:endParaRPr>
            </a:p>
          </p:txBody>
        </p:sp>
        <p:sp>
          <p:nvSpPr>
            <p:cNvPr id="20" name="六边形 19"/>
            <p:cNvSpPr/>
            <p:nvPr/>
          </p:nvSpPr>
          <p:spPr>
            <a:xfrm>
              <a:off x="1858" y="3737"/>
              <a:ext cx="4647" cy="4016"/>
            </a:xfrm>
            <a:prstGeom prst="hexagon">
              <a:avLst/>
            </a:prstGeom>
            <a:noFill/>
            <a:ln w="3175">
              <a:solidFill>
                <a:srgbClr val="FBB817"/>
              </a:solidFill>
              <a:prstDash val="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cs typeface="汉仪文黑-45简" panose="00020600040101010101" charset="-122"/>
              </a:endParaRPr>
            </a:p>
          </p:txBody>
        </p:sp>
      </p:grpSp>
      <p:sp>
        <p:nvSpPr>
          <p:cNvPr id="21" name="文本框 20"/>
          <p:cNvSpPr txBox="1"/>
          <p:nvPr/>
        </p:nvSpPr>
        <p:spPr>
          <a:xfrm>
            <a:off x="885508" y="3428048"/>
            <a:ext cx="1413510" cy="7308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600">
                <a:cs typeface="汉仪文黑-45简" panose="00020600040101010101" charset="-122"/>
              </a:rPr>
              <a:t>完善培</a:t>
            </a:r>
            <a:endParaRPr lang="zh-CN" altLang="en-US" sz="1600">
              <a:cs typeface="汉仪文黑-45简" panose="00020600040101010101" charset="-122"/>
            </a:endParaRPr>
          </a:p>
          <a:p>
            <a:pPr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600">
                <a:cs typeface="汉仪文黑-45简" panose="00020600040101010101" charset="-122"/>
              </a:rPr>
              <a:t>训数据库</a:t>
            </a:r>
            <a:endParaRPr lang="zh-CN" altLang="en-US" sz="1600">
              <a:cs typeface="汉仪文黑-45简" panose="00020600040101010101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3157538" y="3428048"/>
            <a:ext cx="1413510" cy="7308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600">
                <a:cs typeface="汉仪文黑-45简" panose="00020600040101010101" charset="-122"/>
              </a:rPr>
              <a:t>分析培训需求制定培训计划</a:t>
            </a:r>
            <a:endParaRPr lang="zh-CN" altLang="en-US" sz="1600">
              <a:cs typeface="汉仪文黑-45简" panose="00020600040101010101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5378768" y="3428048"/>
            <a:ext cx="1413510" cy="7308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600">
                <a:cs typeface="汉仪文黑-45简" panose="00020600040101010101" charset="-122"/>
              </a:rPr>
              <a:t>内训师</a:t>
            </a:r>
            <a:endParaRPr lang="zh-CN" altLang="en-US" sz="1600">
              <a:cs typeface="汉仪文黑-45简" panose="00020600040101010101" charset="-122"/>
            </a:endParaRPr>
          </a:p>
          <a:p>
            <a:pPr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600">
                <a:cs typeface="汉仪文黑-45简" panose="00020600040101010101" charset="-122"/>
              </a:rPr>
              <a:t>队伍的建设</a:t>
            </a:r>
            <a:endParaRPr lang="zh-CN" altLang="en-US" sz="1600">
              <a:cs typeface="汉仪文黑-45简" panose="00020600040101010101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7688898" y="3428048"/>
            <a:ext cx="1413510" cy="7308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600">
                <a:cs typeface="汉仪文黑-45简" panose="00020600040101010101" charset="-122"/>
              </a:rPr>
              <a:t>加强培</a:t>
            </a:r>
            <a:endParaRPr lang="zh-CN" altLang="en-US" sz="1600">
              <a:cs typeface="汉仪文黑-45简" panose="00020600040101010101" charset="-122"/>
            </a:endParaRPr>
          </a:p>
          <a:p>
            <a:pPr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600">
                <a:cs typeface="汉仪文黑-45简" panose="00020600040101010101" charset="-122"/>
              </a:rPr>
              <a:t>训效果的跟进</a:t>
            </a:r>
            <a:endParaRPr lang="zh-CN" altLang="en-US" sz="1600">
              <a:cs typeface="汉仪文黑-45简" panose="00020600040101010101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9960928" y="3428048"/>
            <a:ext cx="1413510" cy="7308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600">
                <a:cs typeface="汉仪文黑-45简" panose="00020600040101010101" charset="-122"/>
              </a:rPr>
              <a:t>新人</a:t>
            </a:r>
            <a:endParaRPr lang="zh-CN" altLang="en-US" sz="1600">
              <a:cs typeface="汉仪文黑-45简" panose="00020600040101010101" charset="-122"/>
            </a:endParaRPr>
          </a:p>
          <a:p>
            <a:pPr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600">
                <a:cs typeface="汉仪文黑-45简" panose="00020600040101010101" charset="-122"/>
              </a:rPr>
              <a:t>培养计划</a:t>
            </a:r>
            <a:endParaRPr lang="zh-CN" altLang="en-US" sz="1600">
              <a:cs typeface="汉仪文黑-45简" panose="00020600040101010101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1364298" y="2455545"/>
            <a:ext cx="4559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>
                <a:cs typeface="汉仪文黑-45简" panose="00020600040101010101" charset="-122"/>
              </a:rPr>
              <a:t>1</a:t>
            </a:r>
            <a:endParaRPr lang="en-US" altLang="zh-CN">
              <a:cs typeface="汉仪文黑-45简" panose="00020600040101010101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3623628" y="5186680"/>
            <a:ext cx="4559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>
                <a:cs typeface="汉仪文黑-45简" panose="00020600040101010101" charset="-122"/>
              </a:rPr>
              <a:t>2</a:t>
            </a:r>
            <a:endParaRPr lang="en-US" altLang="zh-CN">
              <a:cs typeface="汉仪文黑-45简" panose="00020600040101010101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876608" y="2455545"/>
            <a:ext cx="4559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>
                <a:cs typeface="汉仪文黑-45简" panose="00020600040101010101" charset="-122"/>
              </a:rPr>
              <a:t>3</a:t>
            </a:r>
            <a:endParaRPr lang="en-US" altLang="zh-CN">
              <a:cs typeface="汉仪文黑-45简" panose="00020600040101010101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10429558" y="2455545"/>
            <a:ext cx="4559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>
                <a:cs typeface="汉仪文黑-45简" panose="00020600040101010101" charset="-122"/>
              </a:rPr>
              <a:t>5</a:t>
            </a:r>
            <a:endParaRPr lang="en-US" altLang="zh-CN">
              <a:cs typeface="汉仪文黑-45简" panose="00020600040101010101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8157528" y="5186680"/>
            <a:ext cx="4559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>
                <a:cs typeface="汉仪文黑-45简" panose="00020600040101010101" charset="-122"/>
              </a:rPr>
              <a:t>4</a:t>
            </a:r>
            <a:endParaRPr lang="en-US" altLang="zh-CN">
              <a:cs typeface="汉仪文黑-45简" panose="00020600040101010101" charset="-122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2" name="图片 11" descr="empty-floor-front-modern-building_1127-3153.webp"/>
          <p:cNvPicPr>
            <a:picLocks noChangeAspect="1"/>
          </p:cNvPicPr>
          <p:nvPr/>
        </p:nvPicPr>
        <p:blipFill>
          <a:blip r:embed="rId1"/>
          <a:srcRect l="16115" t="4401" r="16137" b="8648"/>
          <a:stretch>
            <a:fillRect/>
          </a:stretch>
        </p:blipFill>
        <p:spPr>
          <a:xfrm>
            <a:off x="4101600" y="2677161"/>
            <a:ext cx="3988800" cy="341279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282" h="5374">
                <a:moveTo>
                  <a:pt x="1344" y="0"/>
                </a:moveTo>
                <a:lnTo>
                  <a:pt x="4938" y="0"/>
                </a:lnTo>
                <a:lnTo>
                  <a:pt x="6282" y="2687"/>
                </a:lnTo>
                <a:lnTo>
                  <a:pt x="4938" y="5374"/>
                </a:lnTo>
                <a:lnTo>
                  <a:pt x="1344" y="5374"/>
                </a:lnTo>
                <a:lnTo>
                  <a:pt x="0" y="2687"/>
                </a:lnTo>
                <a:lnTo>
                  <a:pt x="1344" y="0"/>
                </a:lnTo>
                <a:close/>
              </a:path>
            </a:pathLst>
          </a:custGeom>
          <a:ln>
            <a:solidFill>
              <a:srgbClr val="FBB817"/>
            </a:solidFill>
          </a:ln>
        </p:spPr>
      </p:pic>
      <p:sp>
        <p:nvSpPr>
          <p:cNvPr id="2" name="文本框 1"/>
          <p:cNvSpPr txBox="1"/>
          <p:nvPr/>
        </p:nvSpPr>
        <p:spPr>
          <a:xfrm>
            <a:off x="3648393" y="575945"/>
            <a:ext cx="489521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dist"/>
            <a:r>
              <a:rPr lang="zh-CN" altLang="en-US" sz="3600">
                <a:solidFill>
                  <a:schemeClr val="tx1">
                    <a:lumMod val="85000"/>
                    <a:lumOff val="15000"/>
                  </a:schemeClr>
                </a:solidFill>
                <a:latin typeface="汉仪文黑-75简" panose="00020600040101010101" charset="-122"/>
                <a:ea typeface="汉仪文黑-75简" panose="00020600040101010101" charset="-122"/>
                <a:cs typeface="汉仪文黑-45简" panose="00020600040101010101" charset="-122"/>
              </a:rPr>
              <a:t>下一阶段团队建设目标</a:t>
            </a:r>
            <a:endParaRPr lang="zh-CN" altLang="en-US" sz="3600">
              <a:solidFill>
                <a:schemeClr val="tx1">
                  <a:lumMod val="85000"/>
                  <a:lumOff val="15000"/>
                </a:schemeClr>
              </a:solidFill>
              <a:latin typeface="汉仪文黑-75简" panose="00020600040101010101" charset="-122"/>
              <a:ea typeface="汉仪文黑-75简" panose="00020600040101010101" charset="-122"/>
              <a:cs typeface="汉仪文黑-45简" panose="00020600040101010101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17525" y="4707890"/>
            <a:ext cx="3275965" cy="10509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600">
                <a:cs typeface="汉仪文黑-45简" panose="00020600040101010101" charset="-122"/>
              </a:rPr>
              <a:t>1</a:t>
            </a:r>
            <a:r>
              <a:rPr lang="zh-CN" altLang="en-US" sz="1600">
                <a:cs typeface="汉仪文黑-45简" panose="00020600040101010101" charset="-122"/>
              </a:rPr>
              <a:t>、划分人力部各岗位的职责，完善相关业务的工作行为标准，完成职责调整的工作交接；</a:t>
            </a:r>
            <a:endParaRPr lang="zh-CN" altLang="en-US" sz="1600">
              <a:cs typeface="汉仪文黑-45简" panose="00020600040101010101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17525" y="2945130"/>
            <a:ext cx="3275965" cy="10509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600">
                <a:cs typeface="汉仪文黑-45简" panose="00020600040101010101" charset="-122"/>
              </a:rPr>
              <a:t>2</a:t>
            </a:r>
            <a:r>
              <a:rPr lang="zh-CN" altLang="en-US" sz="1600">
                <a:cs typeface="汉仪文黑-45简" panose="00020600040101010101" charset="-122"/>
              </a:rPr>
              <a:t>、分解绩效KPI指标，实现压力传递；引导各岗位主动学习业务，提升专业技能；</a:t>
            </a:r>
            <a:endParaRPr lang="zh-CN" altLang="en-US" sz="1600">
              <a:cs typeface="汉仪文黑-45简" panose="00020600040101010101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533458" y="1991995"/>
            <a:ext cx="5125085" cy="4108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di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600">
                <a:cs typeface="汉仪文黑-45简" panose="00020600040101010101" charset="-122"/>
              </a:rPr>
              <a:t>3</a:t>
            </a:r>
            <a:r>
              <a:rPr lang="zh-CN" altLang="en-US" sz="1600">
                <a:cs typeface="汉仪文黑-45简" panose="00020600040101010101" charset="-122"/>
              </a:rPr>
              <a:t>、坚持绩效反馈与改进计划，提升人力管理团队绩效；</a:t>
            </a:r>
            <a:endParaRPr lang="zh-CN" altLang="en-US" sz="1600">
              <a:cs typeface="汉仪文黑-45简" panose="00020600040101010101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405495" y="4707890"/>
            <a:ext cx="3275965" cy="10509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600">
                <a:cs typeface="汉仪文黑-45简" panose="00020600040101010101" charset="-122"/>
              </a:rPr>
              <a:t>5</a:t>
            </a:r>
            <a:r>
              <a:rPr lang="zh-CN" altLang="en-US" sz="1600">
                <a:cs typeface="汉仪文黑-45简" panose="00020600040101010101" charset="-122"/>
              </a:rPr>
              <a:t>、坚持进行人力资源相关工作的介绍与宣传，积极参与企业文化活动，促进企业文化建设。</a:t>
            </a:r>
            <a:endParaRPr lang="zh-CN" altLang="en-US" sz="1600">
              <a:cs typeface="汉仪文黑-45简" panose="00020600040101010101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405495" y="2945130"/>
            <a:ext cx="3275965" cy="10509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600">
                <a:cs typeface="汉仪文黑-45简" panose="00020600040101010101" charset="-122"/>
              </a:rPr>
              <a:t>4</a:t>
            </a:r>
            <a:r>
              <a:rPr lang="zh-CN" altLang="en-US" sz="1600">
                <a:cs typeface="汉仪文黑-45简" panose="00020600040101010101" charset="-122"/>
              </a:rPr>
              <a:t>、坚持部门例会，沟通工作信息，互通有无，加强团队合作，提高服务满意度；</a:t>
            </a:r>
            <a:endParaRPr lang="zh-CN" altLang="en-US" sz="1600">
              <a:cs typeface="汉仪文黑-45简" panose="00020600040101010101" charset="-122"/>
            </a:endParaRPr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" name="对角圆角矩形 8"/>
          <p:cNvSpPr/>
          <p:nvPr/>
        </p:nvSpPr>
        <p:spPr>
          <a:xfrm>
            <a:off x="3671570" y="2326005"/>
            <a:ext cx="4848860" cy="3645535"/>
          </a:xfrm>
          <a:prstGeom prst="round2DiagRect">
            <a:avLst/>
          </a:prstGeom>
          <a:noFill/>
          <a:ln w="3175">
            <a:solidFill>
              <a:srgbClr val="FBB817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汉仪文黑-45简" panose="00020600040101010101" charset="-122"/>
            </a:endParaRPr>
          </a:p>
        </p:txBody>
      </p:sp>
      <p:pic>
        <p:nvPicPr>
          <p:cNvPr id="5" name="图片 4" descr="toned-image-modern-office-buildings-central-hong-kong_1112-1231.webp"/>
          <p:cNvPicPr>
            <a:picLocks noChangeAspect="1"/>
          </p:cNvPicPr>
          <p:nvPr/>
        </p:nvPicPr>
        <p:blipFill>
          <a:blip r:embed="rId1"/>
          <a:srcRect l="20441" t="19348" r="16413" b="5842"/>
          <a:stretch>
            <a:fillRect/>
          </a:stretch>
        </p:blipFill>
        <p:spPr>
          <a:xfrm>
            <a:off x="3900488" y="2493645"/>
            <a:ext cx="4391025" cy="331025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7729" h="5827">
                <a:moveTo>
                  <a:pt x="971" y="0"/>
                </a:moveTo>
                <a:lnTo>
                  <a:pt x="7729" y="0"/>
                </a:lnTo>
                <a:lnTo>
                  <a:pt x="7729" y="4856"/>
                </a:lnTo>
                <a:cubicBezTo>
                  <a:pt x="7729" y="5392"/>
                  <a:pt x="7294" y="5827"/>
                  <a:pt x="6758" y="5827"/>
                </a:cubicBezTo>
                <a:lnTo>
                  <a:pt x="0" y="5827"/>
                </a:lnTo>
                <a:lnTo>
                  <a:pt x="0" y="971"/>
                </a:lnTo>
                <a:cubicBezTo>
                  <a:pt x="0" y="435"/>
                  <a:pt x="435" y="0"/>
                  <a:pt x="971" y="0"/>
                </a:cubicBezTo>
                <a:close/>
              </a:path>
            </a:pathLst>
          </a:custGeom>
        </p:spPr>
      </p:pic>
      <p:sp>
        <p:nvSpPr>
          <p:cNvPr id="2" name="文本框 1"/>
          <p:cNvSpPr txBox="1"/>
          <p:nvPr/>
        </p:nvSpPr>
        <p:spPr>
          <a:xfrm>
            <a:off x="3648393" y="575945"/>
            <a:ext cx="489521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dist"/>
            <a:r>
              <a:rPr lang="zh-CN" altLang="en-US" sz="3600">
                <a:solidFill>
                  <a:schemeClr val="tx1">
                    <a:lumMod val="85000"/>
                    <a:lumOff val="15000"/>
                  </a:schemeClr>
                </a:solidFill>
                <a:latin typeface="汉仪文黑-75简" panose="00020600040101010101" charset="-122"/>
                <a:ea typeface="汉仪文黑-75简" panose="00020600040101010101" charset="-122"/>
                <a:cs typeface="汉仪文黑-45简" panose="00020600040101010101" charset="-122"/>
              </a:rPr>
              <a:t>下一阶段薪酬管理目标</a:t>
            </a:r>
            <a:endParaRPr lang="zh-CN" altLang="en-US" sz="3600">
              <a:solidFill>
                <a:schemeClr val="tx1">
                  <a:lumMod val="85000"/>
                  <a:lumOff val="15000"/>
                </a:schemeClr>
              </a:solidFill>
              <a:latin typeface="汉仪文黑-75简" panose="00020600040101010101" charset="-122"/>
              <a:ea typeface="汉仪文黑-75简" panose="00020600040101010101" charset="-122"/>
              <a:cs typeface="汉仪文黑-45简" panose="00020600040101010101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17525" y="4217035"/>
            <a:ext cx="2626995" cy="11703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>
                <a:cs typeface="汉仪文黑-45简" panose="00020600040101010101" charset="-122"/>
              </a:rPr>
              <a:t>完善公司薪酬管理</a:t>
            </a:r>
            <a:endParaRPr lang="zh-CN" altLang="en-US">
              <a:cs typeface="汉仪文黑-45简" panose="00020600040101010101" charset="-122"/>
            </a:endParaRPr>
          </a:p>
          <a:p>
            <a:pPr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>
                <a:cs typeface="汉仪文黑-45简" panose="00020600040101010101" charset="-122"/>
              </a:rPr>
              <a:t>体系，建设具有竞争力的薪酬体系；</a:t>
            </a:r>
            <a:endParaRPr lang="zh-CN" altLang="en-US">
              <a:cs typeface="汉仪文黑-45简" panose="00020600040101010101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080500" y="4217035"/>
            <a:ext cx="2592705" cy="11703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>
                <a:cs typeface="汉仪文黑-45简" panose="00020600040101010101" charset="-122"/>
              </a:rPr>
              <a:t>加强各种薪酬福</a:t>
            </a:r>
            <a:endParaRPr lang="zh-CN" altLang="en-US">
              <a:cs typeface="汉仪文黑-45简" panose="00020600040101010101" charset="-122"/>
            </a:endParaRPr>
          </a:p>
          <a:p>
            <a:pPr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>
                <a:cs typeface="汉仪文黑-45简" panose="00020600040101010101" charset="-122"/>
              </a:rPr>
              <a:t>利、社会保险相关政策的透明度。</a:t>
            </a:r>
            <a:endParaRPr lang="zh-CN" altLang="en-US">
              <a:cs typeface="汉仪文黑-45简" panose="00020600040101010101" charset="-122"/>
            </a:endParaRPr>
          </a:p>
        </p:txBody>
      </p:sp>
      <p:sp>
        <p:nvSpPr>
          <p:cNvPr id="10" name="对角圆角矩形 9"/>
          <p:cNvSpPr/>
          <p:nvPr/>
        </p:nvSpPr>
        <p:spPr>
          <a:xfrm>
            <a:off x="968058" y="2487930"/>
            <a:ext cx="1725930" cy="1297305"/>
          </a:xfrm>
          <a:prstGeom prst="round2DiagRect">
            <a:avLst/>
          </a:prstGeom>
          <a:solidFill>
            <a:srgbClr val="FBB817"/>
          </a:solidFill>
          <a:ln w="3175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汉仪文黑-45简" panose="00020600040101010101" charset="-122"/>
            </a:endParaRPr>
          </a:p>
        </p:txBody>
      </p:sp>
      <p:sp>
        <p:nvSpPr>
          <p:cNvPr id="11" name="对角圆角矩形 10"/>
          <p:cNvSpPr/>
          <p:nvPr/>
        </p:nvSpPr>
        <p:spPr>
          <a:xfrm>
            <a:off x="9513888" y="2487930"/>
            <a:ext cx="1725930" cy="1297305"/>
          </a:xfrm>
          <a:prstGeom prst="round2DiagRect">
            <a:avLst/>
          </a:prstGeom>
          <a:solidFill>
            <a:srgbClr val="FBB817"/>
          </a:solidFill>
          <a:ln w="3175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汉仪文黑-45简" panose="00020600040101010101" charset="-122"/>
            </a:endParaRPr>
          </a:p>
        </p:txBody>
      </p:sp>
      <p:pic>
        <p:nvPicPr>
          <p:cNvPr id="13" name="图片 12" descr="templates\docerresourceshop\icons\\32313538313534373b32313538313533383bc4bfb1ea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79022" y="2884582"/>
            <a:ext cx="504000" cy="504000"/>
          </a:xfrm>
          <a:prstGeom prst="rect">
            <a:avLst/>
          </a:prstGeom>
        </p:spPr>
      </p:pic>
      <p:pic>
        <p:nvPicPr>
          <p:cNvPr id="14" name="图片 13" descr="templates\docerresourceshop\icons\\32313538313534373b32313538313534363bcda8d6aa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124852" y="2884582"/>
            <a:ext cx="504000" cy="50400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168525" y="2456180"/>
            <a:ext cx="7854950" cy="1245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dist"/>
            <a:r>
              <a:rPr lang="zh-CN" altLang="en-US" sz="7500">
                <a:solidFill>
                  <a:schemeClr val="tx1">
                    <a:lumMod val="85000"/>
                    <a:lumOff val="15000"/>
                  </a:schemeClr>
                </a:solidFill>
                <a:latin typeface="汉仪文黑-75简" panose="00020600040101010101" charset="-122"/>
                <a:ea typeface="汉仪文黑-75简" panose="00020600040101010101" charset="-122"/>
                <a:cs typeface="汉仪文黑-45简" panose="00020600040101010101" charset="-122"/>
              </a:rPr>
              <a:t>感谢耐心观看</a:t>
            </a:r>
            <a:endParaRPr lang="zh-CN" altLang="en-US" sz="7500">
              <a:solidFill>
                <a:schemeClr val="tx1">
                  <a:lumMod val="85000"/>
                  <a:lumOff val="15000"/>
                </a:schemeClr>
              </a:solidFill>
              <a:latin typeface="汉仪文黑-75简" panose="00020600040101010101" charset="-122"/>
              <a:ea typeface="汉仪文黑-75简" panose="00020600040101010101" charset="-122"/>
              <a:cs typeface="汉仪文黑-45简" panose="00020600040101010101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005138" y="1914525"/>
            <a:ext cx="61817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dist"/>
            <a:r>
              <a:rPr lang="en-US" altLang="zh-CN">
                <a:latin typeface="汉仪文黑-45简" panose="00020600040101010101" charset="-122"/>
                <a:ea typeface="汉仪文黑-45简" panose="00020600040101010101" charset="-122"/>
                <a:cs typeface="汉仪文黑-45简" panose="00020600040101010101" charset="-122"/>
              </a:rPr>
              <a:t>20xx</a:t>
            </a:r>
            <a:r>
              <a:rPr lang="zh-CN" altLang="en-US">
                <a:latin typeface="汉仪文黑-45简" panose="00020600040101010101" charset="-122"/>
                <a:ea typeface="汉仪文黑-45简" panose="00020600040101010101" charset="-122"/>
                <a:cs typeface="汉仪文黑-45简" panose="00020600040101010101" charset="-122"/>
              </a:rPr>
              <a:t>人力资源部工作总结</a:t>
            </a:r>
            <a:r>
              <a:rPr lang="en-US" altLang="zh-CN">
                <a:latin typeface="汉仪文黑-45简" panose="00020600040101010101" charset="-122"/>
                <a:ea typeface="汉仪文黑-45简" panose="00020600040101010101" charset="-122"/>
                <a:cs typeface="汉仪文黑-45简" panose="00020600040101010101" charset="-122"/>
              </a:rPr>
              <a:t>·</a:t>
            </a:r>
            <a:r>
              <a:rPr lang="zh-CN" altLang="en-US">
                <a:latin typeface="汉仪文黑-45简" panose="00020600040101010101" charset="-122"/>
                <a:ea typeface="汉仪文黑-45简" panose="00020600040101010101" charset="-122"/>
                <a:cs typeface="汉仪文黑-45简" panose="00020600040101010101" charset="-122"/>
              </a:rPr>
              <a:t>年终总结</a:t>
            </a:r>
            <a:r>
              <a:rPr lang="en-US" altLang="zh-CN">
                <a:latin typeface="汉仪文黑-45简" panose="00020600040101010101" charset="-122"/>
                <a:ea typeface="汉仪文黑-45简" panose="00020600040101010101" charset="-122"/>
                <a:cs typeface="汉仪文黑-45简" panose="00020600040101010101" charset="-122"/>
              </a:rPr>
              <a:t>·</a:t>
            </a:r>
            <a:r>
              <a:rPr lang="zh-CN" altLang="en-US">
                <a:latin typeface="汉仪文黑-45简" panose="00020600040101010101" charset="-122"/>
                <a:ea typeface="汉仪文黑-45简" panose="00020600040101010101" charset="-122"/>
                <a:cs typeface="汉仪文黑-45简" panose="00020600040101010101" charset="-122"/>
              </a:rPr>
              <a:t>季度汇报</a:t>
            </a:r>
            <a:r>
              <a:rPr lang="en-US" altLang="zh-CN">
                <a:latin typeface="汉仪文黑-45简" panose="00020600040101010101" charset="-122"/>
                <a:ea typeface="汉仪文黑-45简" panose="00020600040101010101" charset="-122"/>
                <a:cs typeface="汉仪文黑-45简" panose="00020600040101010101" charset="-122"/>
              </a:rPr>
              <a:t>·</a:t>
            </a:r>
            <a:r>
              <a:rPr lang="zh-CN" altLang="en-US">
                <a:latin typeface="汉仪文黑-45简" panose="00020600040101010101" charset="-122"/>
                <a:ea typeface="汉仪文黑-45简" panose="00020600040101010101" charset="-122"/>
                <a:cs typeface="汉仪文黑-45简" panose="00020600040101010101" charset="-122"/>
              </a:rPr>
              <a:t>新年计划</a:t>
            </a:r>
            <a:endParaRPr lang="zh-CN" altLang="en-US">
              <a:latin typeface="汉仪文黑-45简" panose="00020600040101010101" charset="-122"/>
              <a:ea typeface="汉仪文黑-45简" panose="00020600040101010101" charset="-122"/>
              <a:cs typeface="汉仪文黑-45简" panose="00020600040101010101" charset="-122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4583748" y="4098290"/>
            <a:ext cx="3024505" cy="579755"/>
          </a:xfrm>
          <a:prstGeom prst="roundRect">
            <a:avLst>
              <a:gd name="adj" fmla="val 50000"/>
            </a:avLst>
          </a:prstGeom>
          <a:solidFill>
            <a:srgbClr val="FCC846"/>
          </a:solidFill>
          <a:ln>
            <a:solidFill>
              <a:srgbClr val="FCC8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汉仪文黑-45简" panose="00020600040101010101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062538" y="4204018"/>
            <a:ext cx="20669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dist"/>
            <a:r>
              <a:rPr lang="zh-CN" altLang="en-US">
                <a:solidFill>
                  <a:schemeClr val="tx1">
                    <a:lumMod val="85000"/>
                    <a:lumOff val="15000"/>
                  </a:schemeClr>
                </a:solidFill>
                <a:latin typeface="汉仪文黑-45简" panose="00020600040101010101" charset="-122"/>
                <a:ea typeface="汉仪文黑-45简" panose="00020600040101010101" charset="-122"/>
                <a:cs typeface="汉仪文黑-45简" panose="00020600040101010101" charset="-122"/>
              </a:rPr>
              <a:t>汇报人：稻小壳</a:t>
            </a:r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  <a:latin typeface="汉仪文黑-45简" panose="00020600040101010101" charset="-122"/>
              <a:ea typeface="汉仪文黑-45简" panose="00020600040101010101" charset="-122"/>
              <a:cs typeface="汉仪文黑-45简" panose="00020600040101010101" charset="-122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 userDrawn="1"/>
        </p:nvGrpSpPr>
        <p:grpSpPr>
          <a:xfrm>
            <a:off x="649605" y="2292985"/>
            <a:ext cx="3161665" cy="640080"/>
            <a:chOff x="1022" y="3613"/>
            <a:chExt cx="4979" cy="1008"/>
          </a:xfrm>
        </p:grpSpPr>
        <p:sp>
          <p:nvSpPr>
            <p:cNvPr id="18" name="文本框 17"/>
            <p:cNvSpPr txBox="1"/>
            <p:nvPr/>
          </p:nvSpPr>
          <p:spPr>
            <a:xfrm>
              <a:off x="1051" y="3613"/>
              <a:ext cx="1702" cy="344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algn="l"/>
              <a:r>
                <a:rPr lang="zh-CN" altLang="en-US" sz="800">
                  <a:solidFill>
                    <a:srgbClr val="222222">
                      <a:alpha val="60000"/>
                    </a:srgbClr>
                  </a:solidFill>
                  <a:latin typeface="汉仪文黑-45简" panose="00020600040101010101" charset="-122"/>
                  <a:ea typeface="汉仪文黑-45简" panose="00020600040101010101" charset="-122"/>
                  <a:cs typeface="汉仪文黑-45简" panose="00020600040101010101" charset="-122"/>
                </a:rPr>
                <a:t>中文｜</a:t>
              </a:r>
              <a:r>
                <a:rPr lang="zh-CN" altLang="en-US" sz="800">
                  <a:solidFill>
                    <a:srgbClr val="222222">
                      <a:alpha val="60000"/>
                    </a:srgbClr>
                  </a:solidFill>
                  <a:latin typeface="汉仪文黑-45简" panose="00020600040101010101" charset="-122"/>
                  <a:ea typeface="汉仪文黑-45简" panose="00020600040101010101" charset="-122"/>
                  <a:cs typeface="汉仪文黑-45简" panose="00020600040101010101" charset="-122"/>
                  <a:sym typeface="+mn-ea"/>
                </a:rPr>
                <a:t>字体名称</a:t>
              </a:r>
              <a:endParaRPr lang="zh-CN" altLang="en-US" sz="800">
                <a:solidFill>
                  <a:srgbClr val="222222">
                    <a:alpha val="60000"/>
                  </a:srgbClr>
                </a:solidFill>
                <a:latin typeface="汉仪文黑-45简" panose="00020600040101010101" charset="-122"/>
                <a:ea typeface="汉仪文黑-45简" panose="00020600040101010101" charset="-122"/>
                <a:cs typeface="汉仪文黑-45简" panose="00020600040101010101" charset="-122"/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1022" y="3992"/>
              <a:ext cx="4972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2000">
                  <a:solidFill>
                    <a:srgbClr val="222222"/>
                  </a:solidFill>
                  <a:latin typeface="汉仪文黑-45简" panose="00020600040101010101" charset="-122"/>
                  <a:ea typeface="汉仪文黑-45简" panose="00020600040101010101" charset="-122"/>
                  <a:cs typeface="汉仪文黑-45简" panose="00020600040101010101" charset="-122"/>
                  <a:sym typeface="+mn-ea"/>
                </a:rPr>
                <a:t>汉仪</a:t>
              </a:r>
              <a:r>
                <a:rPr lang="zh-CN" sz="2000">
                  <a:solidFill>
                    <a:srgbClr val="222222"/>
                  </a:solidFill>
                  <a:latin typeface="汉仪文黑-45简" panose="00020600040101010101" charset="-122"/>
                  <a:ea typeface="汉仪文黑-45简" panose="00020600040101010101" charset="-122"/>
                  <a:cs typeface="汉仪文黑-45简" panose="00020600040101010101" charset="-122"/>
                  <a:sym typeface="+mn-ea"/>
                </a:rPr>
                <a:t>文黑-</a:t>
              </a:r>
              <a:r>
                <a:rPr lang="en-US" altLang="zh-CN" sz="2000">
                  <a:solidFill>
                    <a:srgbClr val="222222"/>
                  </a:solidFill>
                  <a:latin typeface="汉仪文黑-45简" panose="00020600040101010101" charset="-122"/>
                  <a:ea typeface="汉仪文黑-45简" panose="00020600040101010101" charset="-122"/>
                  <a:cs typeface="汉仪文黑-45简" panose="00020600040101010101" charset="-122"/>
                  <a:sym typeface="+mn-ea"/>
                </a:rPr>
                <a:t>7</a:t>
              </a:r>
              <a:r>
                <a:rPr lang="zh-CN" sz="2000">
                  <a:solidFill>
                    <a:srgbClr val="222222"/>
                  </a:solidFill>
                  <a:latin typeface="汉仪文黑-45简" panose="00020600040101010101" charset="-122"/>
                  <a:ea typeface="汉仪文黑-45简" panose="00020600040101010101" charset="-122"/>
                  <a:cs typeface="汉仪文黑-45简" panose="00020600040101010101" charset="-122"/>
                  <a:sym typeface="+mn-ea"/>
                </a:rPr>
                <a:t>5简</a:t>
              </a:r>
              <a:endParaRPr lang="zh-CN" sz="2000">
                <a:solidFill>
                  <a:srgbClr val="222222"/>
                </a:solidFill>
                <a:latin typeface="汉仪文黑-45简" panose="00020600040101010101" charset="-122"/>
                <a:ea typeface="汉仪文黑-45简" panose="00020600040101010101" charset="-122"/>
                <a:cs typeface="汉仪文黑-45简" panose="00020600040101010101" charset="-122"/>
                <a:sym typeface="+mn-ea"/>
              </a:endParaRPr>
            </a:p>
          </p:txBody>
        </p:sp>
        <p:cxnSp>
          <p:nvCxnSpPr>
            <p:cNvPr id="25" name="直接连接符 24"/>
            <p:cNvCxnSpPr/>
            <p:nvPr/>
          </p:nvCxnSpPr>
          <p:spPr>
            <a:xfrm>
              <a:off x="1182" y="4621"/>
              <a:ext cx="4819" cy="0"/>
            </a:xfrm>
            <a:prstGeom prst="line">
              <a:avLst/>
            </a:prstGeom>
            <a:ln w="9525">
              <a:solidFill>
                <a:srgbClr val="222222">
                  <a:alpha val="8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3" name="组合 102"/>
          <p:cNvGrpSpPr/>
          <p:nvPr/>
        </p:nvGrpSpPr>
        <p:grpSpPr>
          <a:xfrm>
            <a:off x="0" y="546735"/>
            <a:ext cx="7324090" cy="467995"/>
            <a:chOff x="0" y="861"/>
            <a:chExt cx="11534" cy="737"/>
          </a:xfrm>
        </p:grpSpPr>
        <p:sp>
          <p:nvSpPr>
            <p:cNvPr id="12" name="矩形 11"/>
            <p:cNvSpPr/>
            <p:nvPr/>
          </p:nvSpPr>
          <p:spPr>
            <a:xfrm>
              <a:off x="0" y="861"/>
              <a:ext cx="170" cy="737"/>
            </a:xfrm>
            <a:prstGeom prst="rect">
              <a:avLst/>
            </a:prstGeom>
            <a:solidFill>
              <a:srgbClr val="FF28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汉仪文黑-45简" panose="00020600040101010101" charset="-122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166" y="869"/>
              <a:ext cx="6631" cy="724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zh-CN" altLang="en-US" sz="2400" b="1">
                  <a:solidFill>
                    <a:srgbClr val="222222"/>
                  </a:solidFill>
                  <a:latin typeface="汉仪文黑-45简" panose="00020600040101010101" charset="-122"/>
                  <a:ea typeface="汉仪文黑-45简" panose="00020600040101010101" charset="-122"/>
                  <a:cs typeface="汉仪文黑-45简" panose="00020600040101010101" charset="-122"/>
                </a:rPr>
                <a:t>稻壳儿</a:t>
              </a:r>
              <a:r>
                <a:rPr lang="en-US" altLang="zh-CN" sz="2400" b="1">
                  <a:solidFill>
                    <a:srgbClr val="222222"/>
                  </a:solidFill>
                  <a:latin typeface="汉仪文黑-45简" panose="00020600040101010101" charset="-122"/>
                  <a:ea typeface="汉仪文黑-45简" panose="00020600040101010101" charset="-122"/>
                  <a:cs typeface="汉仪文黑-45简" panose="00020600040101010101" charset="-122"/>
                </a:rPr>
                <a:t>PPT</a:t>
              </a:r>
              <a:r>
                <a:rPr lang="zh-CN" altLang="en-US" sz="2400" b="1">
                  <a:solidFill>
                    <a:srgbClr val="222222"/>
                  </a:solidFill>
                  <a:latin typeface="汉仪文黑-45简" panose="00020600040101010101" charset="-122"/>
                  <a:ea typeface="汉仪文黑-45简" panose="00020600040101010101" charset="-122"/>
                  <a:cs typeface="汉仪文黑-45简" panose="00020600040101010101" charset="-122"/>
                </a:rPr>
                <a:t>模板使用说明</a:t>
              </a:r>
              <a:endParaRPr lang="zh-CN" altLang="en-US" sz="2400" b="1">
                <a:solidFill>
                  <a:srgbClr val="222222"/>
                </a:solidFill>
                <a:latin typeface="汉仪文黑-45简" panose="00020600040101010101" charset="-122"/>
                <a:ea typeface="汉仪文黑-45简" panose="00020600040101010101" charset="-122"/>
                <a:cs typeface="汉仪文黑-45简" panose="00020600040101010101" charset="-122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5474" y="1013"/>
              <a:ext cx="6060" cy="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spc="100">
                  <a:solidFill>
                    <a:srgbClr val="222222">
                      <a:alpha val="60000"/>
                    </a:srgbClr>
                  </a:solidFill>
                  <a:uFillTx/>
                  <a:latin typeface="汉仪文黑-45简" panose="00020600040101010101" charset="-122"/>
                  <a:ea typeface="汉仪文黑-45简" panose="00020600040101010101" charset="-122"/>
                  <a:cs typeface="汉仪文黑-45简" panose="00020600040101010101" charset="-122"/>
                </a:rPr>
                <a:t>（本页为说明页，用户使用模板时可删除本页内容）</a:t>
              </a:r>
              <a:endParaRPr lang="zh-CN" altLang="en-US" sz="1200" spc="100">
                <a:solidFill>
                  <a:srgbClr val="222222">
                    <a:alpha val="60000"/>
                  </a:srgbClr>
                </a:solidFill>
                <a:uFillTx/>
                <a:latin typeface="汉仪文黑-45简" panose="00020600040101010101" charset="-122"/>
                <a:ea typeface="汉仪文黑-45简" panose="00020600040101010101" charset="-122"/>
                <a:cs typeface="汉仪文黑-45简" panose="00020600040101010101" charset="-122"/>
              </a:endParaRPr>
            </a:p>
          </p:txBody>
        </p:sp>
      </p:grpSp>
      <p:sp>
        <p:nvSpPr>
          <p:cNvPr id="17" name="文本框 16"/>
          <p:cNvSpPr txBox="1"/>
          <p:nvPr/>
        </p:nvSpPr>
        <p:spPr>
          <a:xfrm>
            <a:off x="650875" y="1403350"/>
            <a:ext cx="98742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>
                <a:solidFill>
                  <a:srgbClr val="FF2832"/>
                </a:solidFill>
                <a:latin typeface="汉仪文黑-45简" panose="00020600040101010101" charset="-122"/>
                <a:ea typeface="汉仪文黑-45简" panose="00020600040101010101" charset="-122"/>
                <a:cs typeface="汉仪文黑-45简" panose="00020600040101010101" charset="-122"/>
              </a:rPr>
              <a:t>01</a:t>
            </a:r>
            <a:endParaRPr lang="en-US" sz="3600" b="1">
              <a:solidFill>
                <a:srgbClr val="FF2832"/>
              </a:solidFill>
              <a:latin typeface="汉仪文黑-45简" panose="00020600040101010101" charset="-122"/>
              <a:ea typeface="汉仪文黑-45简" panose="00020600040101010101" charset="-122"/>
              <a:cs typeface="汉仪文黑-45简" panose="00020600040101010101" charset="-122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631190" y="5792470"/>
            <a:ext cx="3298190" cy="575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zh-CN" altLang="en-US" sz="700">
                <a:solidFill>
                  <a:srgbClr val="222222">
                    <a:alpha val="60000"/>
                  </a:srgbClr>
                </a:solidFill>
                <a:latin typeface="汉仪文黑-45简" panose="00020600040101010101" charset="-122"/>
                <a:ea typeface="汉仪文黑-45简" panose="00020600040101010101" charset="-122"/>
                <a:cs typeface="汉仪文黑-45简" panose="00020600040101010101" charset="-122"/>
              </a:rPr>
              <a:t>【说明】</a:t>
            </a:r>
            <a:endParaRPr lang="zh-CN" altLang="en-US" sz="700">
              <a:solidFill>
                <a:srgbClr val="222222">
                  <a:alpha val="60000"/>
                </a:srgbClr>
              </a:solidFill>
              <a:latin typeface="汉仪文黑-45简" panose="00020600040101010101" charset="-122"/>
              <a:ea typeface="汉仪文黑-45简" panose="00020600040101010101" charset="-122"/>
              <a:cs typeface="汉仪文黑-45简" panose="00020600040101010101" charset="-122"/>
            </a:endParaRPr>
          </a:p>
          <a:p>
            <a:pPr marL="39370" algn="l" fontAlgn="auto">
              <a:lnSpc>
                <a:spcPct val="150000"/>
              </a:lnSpc>
            </a:pPr>
            <a:r>
              <a:rPr sz="700">
                <a:solidFill>
                  <a:srgbClr val="222222">
                    <a:alpha val="60000"/>
                  </a:srgbClr>
                </a:solidFill>
                <a:latin typeface="汉仪文黑-45简" panose="00020600040101010101" charset="-122"/>
                <a:ea typeface="汉仪文黑-45简" panose="00020600040101010101" charset="-122"/>
                <a:cs typeface="汉仪文黑-45简" panose="00020600040101010101" charset="-122"/>
                <a:sym typeface="+mn-ea"/>
              </a:rPr>
              <a:t>模板中使用的字体仅限于个人学习、研究或欣赏目的使用，如需商用请您自行向版权方购买、获取商用版权。</a:t>
            </a:r>
            <a:endParaRPr sz="700">
              <a:solidFill>
                <a:srgbClr val="222222">
                  <a:alpha val="60000"/>
                </a:srgbClr>
              </a:solidFill>
              <a:latin typeface="汉仪文黑-45简" panose="00020600040101010101" charset="-122"/>
              <a:ea typeface="汉仪文黑-45简" panose="00020600040101010101" charset="-122"/>
              <a:cs typeface="汉仪文黑-45简" panose="00020600040101010101" charset="-122"/>
              <a:sym typeface="+mn-ea"/>
            </a:endParaRPr>
          </a:p>
        </p:txBody>
      </p:sp>
      <p:cxnSp>
        <p:nvCxnSpPr>
          <p:cNvPr id="57" name="直接连接符 56"/>
          <p:cNvCxnSpPr/>
          <p:nvPr/>
        </p:nvCxnSpPr>
        <p:spPr>
          <a:xfrm>
            <a:off x="4179570" y="2048510"/>
            <a:ext cx="0" cy="4319905"/>
          </a:xfrm>
          <a:prstGeom prst="line">
            <a:avLst/>
          </a:prstGeom>
          <a:ln w="9525">
            <a:solidFill>
              <a:srgbClr val="222222">
                <a:alpha val="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文本框 62"/>
          <p:cNvSpPr txBox="1"/>
          <p:nvPr/>
        </p:nvSpPr>
        <p:spPr>
          <a:xfrm>
            <a:off x="4480560" y="1403350"/>
            <a:ext cx="98742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>
                <a:solidFill>
                  <a:srgbClr val="FF2832"/>
                </a:solidFill>
                <a:latin typeface="汉仪文黑-45简" panose="00020600040101010101" charset="-122"/>
                <a:ea typeface="汉仪文黑-45简" panose="00020600040101010101" charset="-122"/>
                <a:cs typeface="汉仪文黑-45简" panose="00020600040101010101" charset="-122"/>
              </a:rPr>
              <a:t>02</a:t>
            </a:r>
            <a:endParaRPr lang="en-US" sz="3600" b="1">
              <a:solidFill>
                <a:srgbClr val="FF2832"/>
              </a:solidFill>
              <a:latin typeface="汉仪文黑-45简" panose="00020600040101010101" charset="-122"/>
              <a:ea typeface="汉仪文黑-45简" panose="00020600040101010101" charset="-122"/>
              <a:cs typeface="汉仪文黑-45简" panose="00020600040101010101" charset="-122"/>
            </a:endParaRPr>
          </a:p>
        </p:txBody>
      </p:sp>
      <p:grpSp>
        <p:nvGrpSpPr>
          <p:cNvPr id="70" name="组合 69"/>
          <p:cNvGrpSpPr/>
          <p:nvPr/>
        </p:nvGrpSpPr>
        <p:grpSpPr>
          <a:xfrm>
            <a:off x="4480560" y="2251075"/>
            <a:ext cx="3230880" cy="732155"/>
            <a:chOff x="7197" y="3533"/>
            <a:chExt cx="5088" cy="1153"/>
          </a:xfrm>
        </p:grpSpPr>
        <p:sp>
          <p:nvSpPr>
            <p:cNvPr id="68" name="文本框 67"/>
            <p:cNvSpPr txBox="1"/>
            <p:nvPr/>
          </p:nvSpPr>
          <p:spPr>
            <a:xfrm>
              <a:off x="7197" y="3533"/>
              <a:ext cx="1287" cy="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1000" b="1">
                  <a:solidFill>
                    <a:srgbClr val="222222"/>
                  </a:solidFill>
                  <a:latin typeface="汉仪文黑-45简" panose="00020600040101010101" charset="-122"/>
                  <a:ea typeface="汉仪文黑-45简" panose="00020600040101010101" charset="-122"/>
                  <a:cs typeface="汉仪文黑-45简" panose="00020600040101010101" charset="-122"/>
                </a:rPr>
                <a:t>图片：</a:t>
              </a:r>
              <a:endParaRPr lang="zh-CN" altLang="en-US" sz="1000" b="1">
                <a:solidFill>
                  <a:srgbClr val="222222"/>
                </a:solidFill>
                <a:latin typeface="汉仪文黑-45简" panose="00020600040101010101" charset="-122"/>
                <a:ea typeface="汉仪文黑-45简" panose="00020600040101010101" charset="-122"/>
                <a:cs typeface="汉仪文黑-45简" panose="00020600040101010101" charset="-122"/>
              </a:endParaRPr>
            </a:p>
          </p:txBody>
        </p:sp>
        <p:sp>
          <p:nvSpPr>
            <p:cNvPr id="69" name="文本框 68"/>
            <p:cNvSpPr txBox="1"/>
            <p:nvPr/>
          </p:nvSpPr>
          <p:spPr>
            <a:xfrm>
              <a:off x="7197" y="3977"/>
              <a:ext cx="5088" cy="7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l" fontAlgn="auto">
                <a:lnSpc>
                  <a:spcPts val="1400"/>
                </a:lnSpc>
              </a:pPr>
              <a:r>
                <a:rPr lang="zh-CN" altLang="en-US" sz="800">
                  <a:solidFill>
                    <a:srgbClr val="222222">
                      <a:alpha val="60000"/>
                    </a:srgbClr>
                  </a:solidFill>
                  <a:latin typeface="汉仪文黑-45简" panose="00020600040101010101" charset="-122"/>
                  <a:ea typeface="汉仪文黑-45简" panose="00020600040101010101" charset="-122"/>
                  <a:cs typeface="汉仪文黑-45简" panose="00020600040101010101" charset="-122"/>
                  <a:sym typeface="+mn-ea"/>
                </a:rPr>
                <a:t>模板中使用的图片来源于【Freepik】，该图片具有CC0共享协议，您可在遵循CC0共享协议的情况下使用。</a:t>
              </a:r>
              <a:endParaRPr lang="zh-CN" altLang="en-US" sz="800">
                <a:solidFill>
                  <a:srgbClr val="222222">
                    <a:alpha val="60000"/>
                  </a:srgbClr>
                </a:solidFill>
                <a:latin typeface="汉仪文黑-45简" panose="00020600040101010101" charset="-122"/>
                <a:ea typeface="汉仪文黑-45简" panose="00020600040101010101" charset="-122"/>
                <a:cs typeface="汉仪文黑-45简" panose="00020600040101010101" charset="-122"/>
                <a:sym typeface="+mn-ea"/>
              </a:endParaRPr>
            </a:p>
          </p:txBody>
        </p:sp>
      </p:grpSp>
      <p:cxnSp>
        <p:nvCxnSpPr>
          <p:cNvPr id="85" name="直接连接符 84"/>
          <p:cNvCxnSpPr/>
          <p:nvPr/>
        </p:nvCxnSpPr>
        <p:spPr>
          <a:xfrm>
            <a:off x="8001635" y="2048510"/>
            <a:ext cx="0" cy="4319905"/>
          </a:xfrm>
          <a:prstGeom prst="line">
            <a:avLst/>
          </a:prstGeom>
          <a:ln w="9525">
            <a:solidFill>
              <a:srgbClr val="222222">
                <a:alpha val="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组合 1"/>
          <p:cNvGrpSpPr/>
          <p:nvPr/>
        </p:nvGrpSpPr>
        <p:grpSpPr>
          <a:xfrm>
            <a:off x="8291195" y="1403350"/>
            <a:ext cx="3253105" cy="4365625"/>
            <a:chOff x="13198" y="2210"/>
            <a:chExt cx="5123" cy="6875"/>
          </a:xfrm>
        </p:grpSpPr>
        <p:grpSp>
          <p:nvGrpSpPr>
            <p:cNvPr id="90" name="组合 89"/>
            <p:cNvGrpSpPr/>
            <p:nvPr/>
          </p:nvGrpSpPr>
          <p:grpSpPr>
            <a:xfrm>
              <a:off x="13198" y="2210"/>
              <a:ext cx="3253" cy="1016"/>
              <a:chOff x="1213" y="2210"/>
              <a:chExt cx="3253" cy="1016"/>
            </a:xfrm>
          </p:grpSpPr>
          <p:sp>
            <p:nvSpPr>
              <p:cNvPr id="91" name="文本框 90"/>
              <p:cNvSpPr txBox="1"/>
              <p:nvPr/>
            </p:nvSpPr>
            <p:spPr>
              <a:xfrm>
                <a:off x="1213" y="2210"/>
                <a:ext cx="1555" cy="10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b="1">
                    <a:solidFill>
                      <a:srgbClr val="FF2832"/>
                    </a:solidFill>
                    <a:latin typeface="汉仪文黑-45简" panose="00020600040101010101" charset="-122"/>
                    <a:ea typeface="汉仪文黑-45简" panose="00020600040101010101" charset="-122"/>
                    <a:cs typeface="汉仪文黑-45简" panose="00020600040101010101" charset="-122"/>
                  </a:rPr>
                  <a:t>03</a:t>
                </a:r>
                <a:endParaRPr lang="en-US" sz="3600" b="1">
                  <a:solidFill>
                    <a:srgbClr val="FF2832"/>
                  </a:solidFill>
                  <a:latin typeface="汉仪文黑-45简" panose="00020600040101010101" charset="-122"/>
                  <a:ea typeface="汉仪文黑-45简" panose="00020600040101010101" charset="-122"/>
                  <a:cs typeface="汉仪文黑-45简" panose="00020600040101010101" charset="-122"/>
                </a:endParaRPr>
              </a:p>
            </p:txBody>
          </p:sp>
          <p:sp>
            <p:nvSpPr>
              <p:cNvPr id="92" name="文本框 91"/>
              <p:cNvSpPr txBox="1"/>
              <p:nvPr/>
            </p:nvSpPr>
            <p:spPr>
              <a:xfrm>
                <a:off x="2180" y="2404"/>
                <a:ext cx="2286" cy="6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 b="1">
                    <a:solidFill>
                      <a:srgbClr val="222222"/>
                    </a:solidFill>
                    <a:latin typeface="汉仪文黑-45简" panose="00020600040101010101" charset="-122"/>
                    <a:ea typeface="汉仪文黑-45简" panose="00020600040101010101" charset="-122"/>
                    <a:cs typeface="汉仪文黑-45简" panose="00020600040101010101" charset="-122"/>
                  </a:rPr>
                  <a:t>母版说明</a:t>
                </a:r>
                <a:endParaRPr lang="zh-CN" altLang="en-US" sz="2000" b="1">
                  <a:solidFill>
                    <a:srgbClr val="222222"/>
                  </a:solidFill>
                  <a:latin typeface="汉仪文黑-45简" panose="00020600040101010101" charset="-122"/>
                  <a:ea typeface="汉仪文黑-45简" panose="00020600040101010101" charset="-122"/>
                  <a:cs typeface="汉仪文黑-45简" panose="00020600040101010101" charset="-122"/>
                </a:endParaRPr>
              </a:p>
            </p:txBody>
          </p:sp>
        </p:grpSp>
        <p:sp>
          <p:nvSpPr>
            <p:cNvPr id="95" name="文本框 94"/>
            <p:cNvSpPr txBox="1"/>
            <p:nvPr/>
          </p:nvSpPr>
          <p:spPr>
            <a:xfrm>
              <a:off x="13233" y="3478"/>
              <a:ext cx="5088" cy="6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l">
                <a:lnSpc>
                  <a:spcPts val="1300"/>
                </a:lnSpc>
              </a:pPr>
              <a:r>
                <a:rPr lang="zh-CN" altLang="en-US" sz="800">
                  <a:solidFill>
                    <a:srgbClr val="222222">
                      <a:alpha val="60000"/>
                    </a:srgbClr>
                  </a:solidFill>
                  <a:latin typeface="汉仪文黑-45简" panose="00020600040101010101" charset="-122"/>
                  <a:ea typeface="汉仪文黑-45简" panose="00020600040101010101" charset="-122"/>
                  <a:cs typeface="汉仪文黑-45简" panose="00020600040101010101" charset="-122"/>
                  <a:sym typeface="+mn-ea"/>
                </a:rPr>
                <a:t>使用本套PPT模板时，若在操作界面鼠标不可选取的内容，可以在幻灯片母版中进行查看和编辑，具体操作如下：</a:t>
              </a:r>
              <a:endParaRPr lang="zh-CN" altLang="en-US" sz="800">
                <a:solidFill>
                  <a:srgbClr val="222222">
                    <a:alpha val="60000"/>
                  </a:srgbClr>
                </a:solidFill>
                <a:latin typeface="汉仪文黑-45简" panose="00020600040101010101" charset="-122"/>
                <a:ea typeface="汉仪文黑-45简" panose="00020600040101010101" charset="-122"/>
                <a:cs typeface="汉仪文黑-45简" panose="00020600040101010101" charset="-122"/>
                <a:sym typeface="+mn-ea"/>
              </a:endParaRPr>
            </a:p>
          </p:txBody>
        </p:sp>
        <p:sp>
          <p:nvSpPr>
            <p:cNvPr id="97" name="文本框 96"/>
            <p:cNvSpPr txBox="1"/>
            <p:nvPr/>
          </p:nvSpPr>
          <p:spPr>
            <a:xfrm>
              <a:off x="13199" y="4314"/>
              <a:ext cx="5088" cy="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l" fontAlgn="auto">
                <a:lnSpc>
                  <a:spcPts val="1400"/>
                </a:lnSpc>
              </a:pPr>
              <a:r>
                <a:rPr lang="zh-CN" altLang="en-US" sz="800" b="1">
                  <a:solidFill>
                    <a:srgbClr val="222222"/>
                  </a:solidFill>
                  <a:latin typeface="汉仪文黑-45简" panose="00020600040101010101" charset="-122"/>
                  <a:ea typeface="汉仪文黑-45简" panose="00020600040101010101" charset="-122"/>
                  <a:cs typeface="汉仪文黑-45简" panose="00020600040101010101" charset="-122"/>
                  <a:sym typeface="+mn-ea"/>
                </a:rPr>
                <a:t>1、点击【视图】</a:t>
              </a:r>
              <a:endParaRPr lang="zh-CN" altLang="en-US" sz="800" b="1">
                <a:solidFill>
                  <a:srgbClr val="222222"/>
                </a:solidFill>
                <a:latin typeface="汉仪文黑-45简" panose="00020600040101010101" charset="-122"/>
                <a:ea typeface="汉仪文黑-45简" panose="00020600040101010101" charset="-122"/>
                <a:cs typeface="汉仪文黑-45简" panose="00020600040101010101" charset="-122"/>
                <a:sym typeface="+mn-ea"/>
              </a:endParaRPr>
            </a:p>
            <a:p>
              <a:pPr lvl="0" algn="l" fontAlgn="auto">
                <a:lnSpc>
                  <a:spcPts val="1400"/>
                </a:lnSpc>
              </a:pPr>
              <a:r>
                <a:rPr lang="zh-CN" altLang="en-US" sz="800" b="1">
                  <a:solidFill>
                    <a:srgbClr val="222222"/>
                  </a:solidFill>
                  <a:latin typeface="汉仪文黑-45简" panose="00020600040101010101" charset="-122"/>
                  <a:ea typeface="汉仪文黑-45简" panose="00020600040101010101" charset="-122"/>
                  <a:cs typeface="汉仪文黑-45简" panose="00020600040101010101" charset="-122"/>
                  <a:sym typeface="+mn-ea"/>
                </a:rPr>
                <a:t>2、选择【幻灯片母版】，即可查看母版内容</a:t>
              </a:r>
              <a:endParaRPr lang="zh-CN" altLang="en-US" sz="800" b="1">
                <a:solidFill>
                  <a:srgbClr val="222222"/>
                </a:solidFill>
                <a:latin typeface="汉仪文黑-45简" panose="00020600040101010101" charset="-122"/>
                <a:ea typeface="汉仪文黑-45简" panose="00020600040101010101" charset="-122"/>
                <a:cs typeface="汉仪文黑-45简" panose="00020600040101010101" charset="-122"/>
                <a:sym typeface="+mn-ea"/>
              </a:endParaRPr>
            </a:p>
            <a:p>
              <a:pPr lvl="0" algn="l" fontAlgn="auto">
                <a:lnSpc>
                  <a:spcPts val="1400"/>
                </a:lnSpc>
              </a:pPr>
              <a:r>
                <a:rPr lang="zh-CN" altLang="en-US" sz="800" b="1">
                  <a:solidFill>
                    <a:srgbClr val="222222"/>
                  </a:solidFill>
                  <a:latin typeface="汉仪文黑-45简" panose="00020600040101010101" charset="-122"/>
                  <a:ea typeface="汉仪文黑-45简" panose="00020600040101010101" charset="-122"/>
                  <a:cs typeface="汉仪文黑-45简" panose="00020600040101010101" charset="-122"/>
                  <a:sym typeface="+mn-ea"/>
                </a:rPr>
                <a:t>3、查看/编辑完成后，点击【关闭】即可</a:t>
              </a:r>
              <a:endParaRPr lang="zh-CN" altLang="en-US" sz="800" b="1">
                <a:solidFill>
                  <a:srgbClr val="222222"/>
                </a:solidFill>
                <a:latin typeface="汉仪文黑-45简" panose="00020600040101010101" charset="-122"/>
                <a:ea typeface="汉仪文黑-45简" panose="00020600040101010101" charset="-122"/>
                <a:cs typeface="汉仪文黑-45简" panose="00020600040101010101" charset="-122"/>
                <a:sym typeface="+mn-ea"/>
              </a:endParaRPr>
            </a:p>
          </p:txBody>
        </p:sp>
        <p:pic>
          <p:nvPicPr>
            <p:cNvPr id="105" name="图片 104" descr="母版说明配图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3347" y="5578"/>
              <a:ext cx="4825" cy="3507"/>
            </a:xfrm>
            <a:prstGeom prst="rect">
              <a:avLst/>
            </a:prstGeom>
          </p:spPr>
        </p:pic>
      </p:grpSp>
      <p:sp>
        <p:nvSpPr>
          <p:cNvPr id="3" name="文本框 2"/>
          <p:cNvSpPr txBox="1"/>
          <p:nvPr/>
        </p:nvSpPr>
        <p:spPr>
          <a:xfrm>
            <a:off x="1188085" y="1526540"/>
            <a:ext cx="145161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>
                <a:solidFill>
                  <a:srgbClr val="222222"/>
                </a:solidFill>
                <a:latin typeface="汉仪文黑-45简" panose="00020600040101010101" charset="-122"/>
                <a:ea typeface="汉仪文黑-45简" panose="00020600040101010101" charset="-122"/>
                <a:cs typeface="汉仪文黑-45简" panose="00020600040101010101" charset="-122"/>
              </a:rPr>
              <a:t>字体说明</a:t>
            </a:r>
            <a:endParaRPr lang="zh-CN" altLang="en-US" sz="2000" b="1">
              <a:solidFill>
                <a:srgbClr val="222222"/>
              </a:solidFill>
              <a:latin typeface="汉仪文黑-45简" panose="00020600040101010101" charset="-122"/>
              <a:ea typeface="汉仪文黑-45简" panose="00020600040101010101" charset="-122"/>
              <a:cs typeface="汉仪文黑-45简" panose="00020600040101010101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080635" y="1526540"/>
            <a:ext cx="145161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>
                <a:solidFill>
                  <a:srgbClr val="222222"/>
                </a:solidFill>
                <a:latin typeface="汉仪文黑-45简" panose="00020600040101010101" charset="-122"/>
                <a:ea typeface="汉仪文黑-45简" panose="00020600040101010101" charset="-122"/>
                <a:cs typeface="汉仪文黑-45简" panose="00020600040101010101" charset="-122"/>
              </a:rPr>
              <a:t>素材说明</a:t>
            </a:r>
            <a:endParaRPr lang="zh-CN" altLang="en-US" sz="2000" b="1">
              <a:solidFill>
                <a:srgbClr val="222222"/>
              </a:solidFill>
              <a:latin typeface="汉仪文黑-45简" panose="00020600040101010101" charset="-122"/>
              <a:ea typeface="汉仪文黑-45简" panose="00020600040101010101" charset="-122"/>
              <a:cs typeface="汉仪文黑-45简" panose="00020600040101010101" charset="-122"/>
            </a:endParaRPr>
          </a:p>
        </p:txBody>
      </p:sp>
      <p:grpSp>
        <p:nvGrpSpPr>
          <p:cNvPr id="5" name="组合 4"/>
          <p:cNvGrpSpPr/>
          <p:nvPr userDrawn="1"/>
        </p:nvGrpSpPr>
        <p:grpSpPr>
          <a:xfrm>
            <a:off x="649605" y="3381375"/>
            <a:ext cx="3161665" cy="640080"/>
            <a:chOff x="1022" y="3613"/>
            <a:chExt cx="4979" cy="1008"/>
          </a:xfrm>
        </p:grpSpPr>
        <p:sp>
          <p:nvSpPr>
            <p:cNvPr id="6" name="文本框 5"/>
            <p:cNvSpPr txBox="1"/>
            <p:nvPr/>
          </p:nvSpPr>
          <p:spPr>
            <a:xfrm>
              <a:off x="1051" y="3613"/>
              <a:ext cx="1702" cy="344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algn="l"/>
              <a:r>
                <a:rPr lang="zh-CN" altLang="en-US" sz="800">
                  <a:solidFill>
                    <a:srgbClr val="222222">
                      <a:alpha val="60000"/>
                    </a:srgbClr>
                  </a:solidFill>
                  <a:latin typeface="汉仪文黑-45简" panose="00020600040101010101" charset="-122"/>
                  <a:ea typeface="汉仪文黑-45简" panose="00020600040101010101" charset="-122"/>
                  <a:cs typeface="汉仪文黑-45简" panose="00020600040101010101" charset="-122"/>
                </a:rPr>
                <a:t>中文｜</a:t>
              </a:r>
              <a:r>
                <a:rPr lang="zh-CN" altLang="en-US" sz="800">
                  <a:solidFill>
                    <a:srgbClr val="222222">
                      <a:alpha val="60000"/>
                    </a:srgbClr>
                  </a:solidFill>
                  <a:latin typeface="汉仪文黑-45简" panose="00020600040101010101" charset="-122"/>
                  <a:ea typeface="汉仪文黑-45简" panose="00020600040101010101" charset="-122"/>
                  <a:cs typeface="汉仪文黑-45简" panose="00020600040101010101" charset="-122"/>
                  <a:sym typeface="+mn-ea"/>
                </a:rPr>
                <a:t>字体名称</a:t>
              </a:r>
              <a:endParaRPr lang="zh-CN" altLang="en-US" sz="800">
                <a:solidFill>
                  <a:srgbClr val="222222">
                    <a:alpha val="60000"/>
                  </a:srgbClr>
                </a:solidFill>
                <a:latin typeface="汉仪文黑-45简" panose="00020600040101010101" charset="-122"/>
                <a:ea typeface="汉仪文黑-45简" panose="00020600040101010101" charset="-122"/>
                <a:cs typeface="汉仪文黑-45简" panose="00020600040101010101" charset="-122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1022" y="3992"/>
              <a:ext cx="4972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2000">
                  <a:solidFill>
                    <a:srgbClr val="222222"/>
                  </a:solidFill>
                  <a:latin typeface="汉仪文黑-45简" panose="00020600040101010101" charset="-122"/>
                  <a:ea typeface="汉仪文黑-45简" panose="00020600040101010101" charset="-122"/>
                  <a:cs typeface="汉仪文黑-45简" panose="00020600040101010101" charset="-122"/>
                  <a:sym typeface="+mn-ea"/>
                </a:rPr>
                <a:t>汉仪</a:t>
              </a:r>
              <a:r>
                <a:rPr lang="zh-CN" sz="2000">
                  <a:solidFill>
                    <a:srgbClr val="222222"/>
                  </a:solidFill>
                  <a:latin typeface="汉仪文黑-45简" panose="00020600040101010101" charset="-122"/>
                  <a:ea typeface="汉仪文黑-45简" panose="00020600040101010101" charset="-122"/>
                  <a:cs typeface="汉仪文黑-45简" panose="00020600040101010101" charset="-122"/>
                  <a:sym typeface="+mn-ea"/>
                </a:rPr>
                <a:t>文黑</a:t>
              </a:r>
              <a:r>
                <a:rPr lang="en-US" altLang="zh-CN" sz="2000">
                  <a:solidFill>
                    <a:srgbClr val="222222"/>
                  </a:solidFill>
                  <a:latin typeface="汉仪文黑-45简" panose="00020600040101010101" charset="-122"/>
                  <a:ea typeface="汉仪文黑-45简" panose="00020600040101010101" charset="-122"/>
                  <a:cs typeface="汉仪文黑-45简" panose="00020600040101010101" charset="-122"/>
                  <a:sym typeface="+mn-ea"/>
                </a:rPr>
                <a:t>-45</a:t>
              </a:r>
              <a:r>
                <a:rPr lang="zh-CN" sz="2000">
                  <a:solidFill>
                    <a:srgbClr val="222222"/>
                  </a:solidFill>
                  <a:latin typeface="汉仪文黑-45简" panose="00020600040101010101" charset="-122"/>
                  <a:ea typeface="汉仪文黑-45简" panose="00020600040101010101" charset="-122"/>
                  <a:cs typeface="汉仪文黑-45简" panose="00020600040101010101" charset="-122"/>
                  <a:sym typeface="+mn-ea"/>
                </a:rPr>
                <a:t>简</a:t>
              </a:r>
              <a:endParaRPr lang="zh-CN" sz="2000">
                <a:solidFill>
                  <a:srgbClr val="222222"/>
                </a:solidFill>
                <a:latin typeface="汉仪文黑-45简" panose="00020600040101010101" charset="-122"/>
                <a:ea typeface="汉仪文黑-45简" panose="00020600040101010101" charset="-122"/>
                <a:cs typeface="汉仪文黑-45简" panose="00020600040101010101" charset="-122"/>
                <a:sym typeface="+mn-ea"/>
              </a:endParaRPr>
            </a:p>
          </p:txBody>
        </p:sp>
        <p:cxnSp>
          <p:nvCxnSpPr>
            <p:cNvPr id="8" name="直接连接符 7"/>
            <p:cNvCxnSpPr/>
            <p:nvPr/>
          </p:nvCxnSpPr>
          <p:spPr>
            <a:xfrm>
              <a:off x="1182" y="4621"/>
              <a:ext cx="4819" cy="0"/>
            </a:xfrm>
            <a:prstGeom prst="line">
              <a:avLst/>
            </a:prstGeom>
            <a:ln w="9525">
              <a:solidFill>
                <a:srgbClr val="222222">
                  <a:alpha val="8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组合 8"/>
          <p:cNvGrpSpPr/>
          <p:nvPr/>
        </p:nvGrpSpPr>
        <p:grpSpPr>
          <a:xfrm>
            <a:off x="4480560" y="3289300"/>
            <a:ext cx="3230880" cy="732155"/>
            <a:chOff x="7197" y="3533"/>
            <a:chExt cx="5088" cy="1153"/>
          </a:xfrm>
        </p:grpSpPr>
        <p:sp>
          <p:nvSpPr>
            <p:cNvPr id="10" name="文本框 9"/>
            <p:cNvSpPr txBox="1"/>
            <p:nvPr/>
          </p:nvSpPr>
          <p:spPr>
            <a:xfrm>
              <a:off x="7197" y="3533"/>
              <a:ext cx="1287" cy="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/>
              <a:r>
                <a:rPr lang="zh-CN" altLang="en-US" sz="1000" b="1">
                  <a:solidFill>
                    <a:srgbClr val="222222"/>
                  </a:solidFill>
                  <a:latin typeface="汉仪文黑-45简" panose="00020600040101010101" charset="-122"/>
                  <a:ea typeface="汉仪文黑-45简" panose="00020600040101010101" charset="-122"/>
                  <a:cs typeface="汉仪文黑-45简" panose="00020600040101010101" charset="-122"/>
                </a:rPr>
                <a:t>素材：</a:t>
              </a:r>
              <a:endParaRPr lang="zh-CN" altLang="en-US" sz="1000" b="1">
                <a:solidFill>
                  <a:srgbClr val="222222"/>
                </a:solidFill>
                <a:latin typeface="汉仪文黑-45简" panose="00020600040101010101" charset="-122"/>
                <a:ea typeface="汉仪文黑-45简" panose="00020600040101010101" charset="-122"/>
                <a:cs typeface="汉仪文黑-45简" panose="00020600040101010101" charset="-122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7197" y="3977"/>
              <a:ext cx="5088" cy="7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 fontAlgn="auto">
                <a:lnSpc>
                  <a:spcPts val="1400"/>
                </a:lnSpc>
              </a:pPr>
              <a:r>
                <a:rPr lang="zh-CN" altLang="en-US" sz="800">
                  <a:solidFill>
                    <a:srgbClr val="222222">
                      <a:alpha val="60000"/>
                    </a:srgbClr>
                  </a:solidFill>
                  <a:latin typeface="汉仪文黑-45简" panose="00020600040101010101" charset="-122"/>
                  <a:ea typeface="汉仪文黑-45简" panose="00020600040101010101" charset="-122"/>
                  <a:cs typeface="汉仪文黑-45简" panose="00020600040101010101" charset="-122"/>
                  <a:sym typeface="+mn-ea"/>
                </a:rPr>
                <a:t>模板中使用的图片来源于【Freepik】，该图片具有CC0共享协议，您可在遵循CC0共享协议的情况下使用。</a:t>
              </a:r>
              <a:endParaRPr lang="zh-CN" altLang="en-US" sz="800">
                <a:solidFill>
                  <a:srgbClr val="222222">
                    <a:alpha val="60000"/>
                  </a:srgbClr>
                </a:solidFill>
                <a:latin typeface="汉仪文黑-45简" panose="00020600040101010101" charset="-122"/>
                <a:ea typeface="汉仪文黑-45简" panose="00020600040101010101" charset="-122"/>
                <a:cs typeface="汉仪文黑-45简" panose="00020600040101010101" charset="-122"/>
                <a:sym typeface="+mn-ea"/>
              </a:endParaRPr>
            </a:p>
          </p:txBody>
        </p:sp>
      </p:grpSp>
    </p:spTree>
    <p:custDataLst>
      <p:tags r:id="rId2"/>
    </p:custData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168525" y="2637155"/>
            <a:ext cx="7854950" cy="1245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dist"/>
            <a:r>
              <a:rPr lang="zh-CN" altLang="en-US" sz="7500">
                <a:solidFill>
                  <a:schemeClr val="tx1">
                    <a:lumMod val="85000"/>
                    <a:lumOff val="15000"/>
                  </a:schemeClr>
                </a:solidFill>
                <a:latin typeface="汉仪文黑-75简" panose="00020600040101010101" charset="-122"/>
                <a:ea typeface="汉仪文黑-75简" panose="00020600040101010101" charset="-122"/>
                <a:cs typeface="汉仪文黑-45简" panose="00020600040101010101" charset="-122"/>
              </a:rPr>
              <a:t>人力资源配置管理</a:t>
            </a:r>
            <a:endParaRPr lang="zh-CN" altLang="en-US" sz="7500">
              <a:solidFill>
                <a:schemeClr val="tx1">
                  <a:lumMod val="85000"/>
                  <a:lumOff val="15000"/>
                </a:schemeClr>
              </a:solidFill>
              <a:latin typeface="汉仪文黑-75简" panose="00020600040101010101" charset="-122"/>
              <a:ea typeface="汉仪文黑-75简" panose="00020600040101010101" charset="-122"/>
              <a:cs typeface="汉仪文黑-45简" panose="00020600040101010101" charset="-122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4583748" y="1772285"/>
            <a:ext cx="3024505" cy="579755"/>
          </a:xfrm>
          <a:prstGeom prst="roundRect">
            <a:avLst>
              <a:gd name="adj" fmla="val 50000"/>
            </a:avLst>
          </a:prstGeom>
          <a:solidFill>
            <a:srgbClr val="FCC846"/>
          </a:solidFill>
          <a:ln>
            <a:solidFill>
              <a:srgbClr val="FCC8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汉仪文黑-45简" panose="00020600040101010101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158105" y="1878330"/>
            <a:ext cx="187579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dist"/>
            <a:r>
              <a:rPr lang="zh-CN" alt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汉仪文黑-45简" panose="00020600040101010101" charset="-122"/>
                <a:ea typeface="汉仪文黑-45简" panose="00020600040101010101" charset="-122"/>
                <a:cs typeface="汉仪文黑-45简" panose="00020600040101010101" charset="-122"/>
              </a:rPr>
              <a:t>第一部分</a:t>
            </a:r>
            <a:endParaRPr lang="zh-CN" altLang="en-US" sz="2000">
              <a:solidFill>
                <a:schemeClr val="tx1">
                  <a:lumMod val="85000"/>
                  <a:lumOff val="15000"/>
                </a:schemeClr>
              </a:solidFill>
              <a:latin typeface="汉仪文黑-45简" panose="00020600040101010101" charset="-122"/>
              <a:ea typeface="汉仪文黑-45简" panose="00020600040101010101" charset="-122"/>
              <a:cs typeface="汉仪文黑-45简" panose="00020600040101010101" charset="-122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6" name="组合 15"/>
          <p:cNvGrpSpPr/>
          <p:nvPr/>
        </p:nvGrpSpPr>
        <p:grpSpPr>
          <a:xfrm>
            <a:off x="6477000" y="2458085"/>
            <a:ext cx="5196840" cy="3841115"/>
            <a:chOff x="815" y="3871"/>
            <a:chExt cx="8184" cy="6049"/>
          </a:xfrm>
        </p:grpSpPr>
        <p:sp>
          <p:nvSpPr>
            <p:cNvPr id="17" name="直角三角形 16"/>
            <p:cNvSpPr/>
            <p:nvPr/>
          </p:nvSpPr>
          <p:spPr>
            <a:xfrm>
              <a:off x="8160" y="3877"/>
              <a:ext cx="300" cy="210"/>
            </a:xfrm>
            <a:prstGeom prst="rtTriangle">
              <a:avLst/>
            </a:prstGeom>
            <a:solidFill>
              <a:srgbClr val="A575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cs typeface="汉仪文黑-45简" panose="00020600040101010101" charset="-122"/>
              </a:endParaRPr>
            </a:p>
          </p:txBody>
        </p:sp>
        <p:sp>
          <p:nvSpPr>
            <p:cNvPr id="18" name="直角三角形 17"/>
            <p:cNvSpPr/>
            <p:nvPr/>
          </p:nvSpPr>
          <p:spPr>
            <a:xfrm flipH="1">
              <a:off x="1095" y="3877"/>
              <a:ext cx="300" cy="210"/>
            </a:xfrm>
            <a:prstGeom prst="rtTriangle">
              <a:avLst/>
            </a:prstGeom>
            <a:solidFill>
              <a:srgbClr val="A575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cs typeface="汉仪文黑-45简" panose="00020600040101010101" charset="-122"/>
              </a:endParaRPr>
            </a:p>
          </p:txBody>
        </p:sp>
        <p:sp>
          <p:nvSpPr>
            <p:cNvPr id="19" name="圆角矩形 18"/>
            <p:cNvSpPr/>
            <p:nvPr/>
          </p:nvSpPr>
          <p:spPr>
            <a:xfrm>
              <a:off x="815" y="4072"/>
              <a:ext cx="8185" cy="5849"/>
            </a:xfrm>
            <a:prstGeom prst="roundRect">
              <a:avLst>
                <a:gd name="adj" fmla="val 3726"/>
              </a:avLst>
            </a:prstGeom>
            <a:solidFill>
              <a:srgbClr val="FBFAFB"/>
            </a:solidFill>
            <a:ln>
              <a:solidFill>
                <a:srgbClr val="FCC846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cs typeface="汉仪文黑-45简" panose="00020600040101010101" charset="-122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 rot="5400000">
              <a:off x="4096" y="1139"/>
              <a:ext cx="1358" cy="6823"/>
            </a:xfrm>
            <a:prstGeom prst="rect">
              <a:avLst/>
            </a:prstGeom>
            <a:solidFill>
              <a:srgbClr val="FCC8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cs typeface="汉仪文黑-45简" panose="00020600040101010101" charset="-122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517525" y="2458085"/>
            <a:ext cx="5196840" cy="3841115"/>
            <a:chOff x="815" y="3871"/>
            <a:chExt cx="8184" cy="6049"/>
          </a:xfrm>
        </p:grpSpPr>
        <p:sp>
          <p:nvSpPr>
            <p:cNvPr id="14" name="直角三角形 13"/>
            <p:cNvSpPr/>
            <p:nvPr/>
          </p:nvSpPr>
          <p:spPr>
            <a:xfrm>
              <a:off x="8160" y="3877"/>
              <a:ext cx="300" cy="210"/>
            </a:xfrm>
            <a:prstGeom prst="rtTriangle">
              <a:avLst/>
            </a:prstGeom>
            <a:solidFill>
              <a:srgbClr val="A575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cs typeface="汉仪文黑-45简" panose="00020600040101010101" charset="-122"/>
              </a:endParaRPr>
            </a:p>
          </p:txBody>
        </p:sp>
        <p:sp>
          <p:nvSpPr>
            <p:cNvPr id="13" name="直角三角形 12"/>
            <p:cNvSpPr/>
            <p:nvPr/>
          </p:nvSpPr>
          <p:spPr>
            <a:xfrm flipH="1">
              <a:off x="1095" y="3877"/>
              <a:ext cx="300" cy="210"/>
            </a:xfrm>
            <a:prstGeom prst="rtTriangle">
              <a:avLst/>
            </a:prstGeom>
            <a:solidFill>
              <a:srgbClr val="A575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cs typeface="汉仪文黑-45简" panose="00020600040101010101" charset="-122"/>
              </a:endParaRPr>
            </a:p>
          </p:txBody>
        </p:sp>
        <p:sp>
          <p:nvSpPr>
            <p:cNvPr id="5" name="圆角矩形 4"/>
            <p:cNvSpPr/>
            <p:nvPr/>
          </p:nvSpPr>
          <p:spPr>
            <a:xfrm>
              <a:off x="815" y="4072"/>
              <a:ext cx="8185" cy="5849"/>
            </a:xfrm>
            <a:prstGeom prst="roundRect">
              <a:avLst>
                <a:gd name="adj" fmla="val 3726"/>
              </a:avLst>
            </a:prstGeom>
            <a:solidFill>
              <a:srgbClr val="FBFAFB"/>
            </a:solidFill>
            <a:ln>
              <a:solidFill>
                <a:srgbClr val="FCC846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cs typeface="汉仪文黑-45简" panose="00020600040101010101" charset="-122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 rot="5400000">
              <a:off x="4096" y="1139"/>
              <a:ext cx="1358" cy="6823"/>
            </a:xfrm>
            <a:prstGeom prst="rect">
              <a:avLst/>
            </a:prstGeom>
            <a:solidFill>
              <a:srgbClr val="FCC8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cs typeface="汉仪文黑-45简" panose="00020600040101010101" charset="-122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4114800" y="575945"/>
            <a:ext cx="39624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dist"/>
            <a:r>
              <a:rPr lang="zh-CN" altLang="en-US" sz="3600">
                <a:solidFill>
                  <a:schemeClr val="tx1">
                    <a:lumMod val="85000"/>
                    <a:lumOff val="15000"/>
                  </a:schemeClr>
                </a:solidFill>
                <a:latin typeface="汉仪文黑-75简" panose="00020600040101010101" charset="-122"/>
                <a:ea typeface="汉仪文黑-75简" panose="00020600040101010101" charset="-122"/>
                <a:cs typeface="汉仪文黑-45简" panose="00020600040101010101" charset="-122"/>
              </a:rPr>
              <a:t>招聘渠道比较</a:t>
            </a:r>
            <a:endParaRPr lang="zh-CN" altLang="en-US" sz="3600">
              <a:solidFill>
                <a:schemeClr val="tx1">
                  <a:lumMod val="85000"/>
                  <a:lumOff val="15000"/>
                </a:schemeClr>
              </a:solidFill>
              <a:latin typeface="汉仪文黑-75简" panose="00020600040101010101" charset="-122"/>
              <a:ea typeface="汉仪文黑-75简" panose="00020600040101010101" charset="-122"/>
              <a:cs typeface="汉仪文黑-45简" panose="00020600040101010101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57200" y="1871345"/>
            <a:ext cx="58489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cs typeface="汉仪文黑-45简" panose="00020600040101010101" charset="-122"/>
              </a:rPr>
              <a:t>主要招聘渠道为：网络招聘、现场招聘、内部介绍。</a:t>
            </a:r>
            <a:endParaRPr lang="zh-CN" altLang="en-US">
              <a:cs typeface="汉仪文黑-45简" panose="00020600040101010101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622540" y="2752090"/>
            <a:ext cx="29051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dist"/>
            <a:r>
              <a:rPr lang="zh-CN">
                <a:cs typeface="汉仪文黑-45简" panose="00020600040101010101" charset="-122"/>
              </a:rPr>
              <a:t>人才市场</a:t>
            </a:r>
            <a:r>
              <a:rPr lang="zh-CN" altLang="en-US">
                <a:cs typeface="汉仪文黑-45简" panose="00020600040101010101" charset="-122"/>
              </a:rPr>
              <a:t>的招聘情况分析</a:t>
            </a:r>
            <a:endParaRPr lang="zh-CN" altLang="en-US">
              <a:cs typeface="汉仪文黑-45简" panose="00020600040101010101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864235" y="3633470"/>
            <a:ext cx="4504055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lnSpc>
                <a:spcPct val="150000"/>
              </a:lnSpc>
              <a:buClr>
                <a:srgbClr val="FBB817"/>
              </a:buClr>
              <a:buFont typeface="汉仪文黑-45简" panose="00020600040101010101" charset="-122"/>
              <a:buChar char="•"/>
            </a:pPr>
            <a:r>
              <a:rPr lang="zh-CN" altLang="en-US" sz="1600">
                <a:cs typeface="汉仪文黑-45简" panose="00020600040101010101" charset="-122"/>
              </a:rPr>
              <a:t>费用：3888元/年；</a:t>
            </a:r>
            <a:endParaRPr lang="zh-CN" altLang="en-US" sz="1600">
              <a:cs typeface="汉仪文黑-45简" panose="00020600040101010101" charset="-122"/>
            </a:endParaRPr>
          </a:p>
          <a:p>
            <a:pPr marL="285750" indent="-285750">
              <a:lnSpc>
                <a:spcPct val="150000"/>
              </a:lnSpc>
              <a:buClr>
                <a:srgbClr val="FBB817"/>
              </a:buClr>
              <a:buFont typeface="汉仪文黑-45简" panose="00020600040101010101" charset="-122"/>
              <a:buChar char="•"/>
            </a:pPr>
            <a:r>
              <a:rPr lang="zh-CN" altLang="en-US" sz="1600">
                <a:cs typeface="汉仪文黑-45简" panose="00020600040101010101" charset="-122"/>
              </a:rPr>
              <a:t>有效：</a:t>
            </a:r>
            <a:r>
              <a:rPr lang="en-US" altLang="zh-CN" sz="1600">
                <a:cs typeface="汉仪文黑-45简" panose="00020600040101010101" charset="-122"/>
              </a:rPr>
              <a:t>1</a:t>
            </a:r>
            <a:r>
              <a:rPr lang="zh-CN" altLang="en-US" sz="1600">
                <a:cs typeface="汉仪文黑-45简" panose="00020600040101010101" charset="-122"/>
              </a:rPr>
              <a:t>年有效，截至20</a:t>
            </a:r>
            <a:r>
              <a:rPr lang="en-US" altLang="zh-CN" sz="1600">
                <a:cs typeface="汉仪文黑-45简" panose="00020600040101010101" charset="-122"/>
              </a:rPr>
              <a:t>xx</a:t>
            </a:r>
            <a:r>
              <a:rPr lang="zh-CN" altLang="en-US" sz="1600">
                <a:cs typeface="汉仪文黑-45简" panose="00020600040101010101" charset="-122"/>
              </a:rPr>
              <a:t>年12月31日；</a:t>
            </a:r>
            <a:endParaRPr lang="zh-CN" altLang="en-US" sz="1600">
              <a:cs typeface="汉仪文黑-45简" panose="00020600040101010101" charset="-122"/>
            </a:endParaRPr>
          </a:p>
          <a:p>
            <a:pPr marL="285750" indent="-285750">
              <a:lnSpc>
                <a:spcPct val="150000"/>
              </a:lnSpc>
              <a:buClr>
                <a:srgbClr val="FBB817"/>
              </a:buClr>
              <a:buFont typeface="汉仪文黑-45简" panose="00020600040101010101" charset="-122"/>
              <a:buChar char="•"/>
            </a:pPr>
            <a:r>
              <a:rPr lang="zh-CN" altLang="en-US" sz="1600">
                <a:cs typeface="汉仪文黑-45简" panose="00020600040101010101" charset="-122"/>
              </a:rPr>
              <a:t>状态：已开通、使用中；</a:t>
            </a:r>
            <a:endParaRPr lang="zh-CN" altLang="en-US" sz="1600">
              <a:cs typeface="汉仪文黑-45简" panose="00020600040101010101" charset="-122"/>
            </a:endParaRPr>
          </a:p>
          <a:p>
            <a:pPr marL="285750" indent="-285750">
              <a:lnSpc>
                <a:spcPct val="150000"/>
              </a:lnSpc>
              <a:buClr>
                <a:srgbClr val="FBB817"/>
              </a:buClr>
              <a:buFont typeface="汉仪文黑-45简" panose="00020600040101010101" charset="-122"/>
              <a:buChar char="•"/>
            </a:pPr>
            <a:r>
              <a:rPr lang="zh-CN" altLang="en-US" sz="1600">
                <a:cs typeface="汉仪文黑-45简" panose="00020600040101010101" charset="-122"/>
              </a:rPr>
              <a:t>备注：发布职位200条，查看简历数8888份，成功招聘</a:t>
            </a:r>
            <a:r>
              <a:rPr lang="en-US" altLang="zh-CN" sz="1600">
                <a:cs typeface="汉仪文黑-45简" panose="00020600040101010101" charset="-122"/>
              </a:rPr>
              <a:t>xx</a:t>
            </a:r>
            <a:r>
              <a:rPr lang="zh-CN" altLang="en-US" sz="1600">
                <a:cs typeface="汉仪文黑-45简" panose="00020600040101010101" charset="-122"/>
              </a:rPr>
              <a:t>人。</a:t>
            </a:r>
            <a:endParaRPr lang="zh-CN" altLang="en-US" sz="1600">
              <a:cs typeface="汉仪文黑-45简" panose="00020600040101010101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806258" y="2752090"/>
            <a:ext cx="26200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dist"/>
            <a:r>
              <a:rPr lang="en-US" altLang="zh-CN">
                <a:cs typeface="汉仪文黑-45简" panose="00020600040101010101" charset="-122"/>
              </a:rPr>
              <a:t>xxxx</a:t>
            </a:r>
            <a:r>
              <a:rPr lang="zh-CN" altLang="en-US">
                <a:cs typeface="汉仪文黑-45简" panose="00020600040101010101" charset="-122"/>
              </a:rPr>
              <a:t>网的招聘情况分析</a:t>
            </a:r>
            <a:endParaRPr lang="zh-CN" altLang="en-US">
              <a:cs typeface="汉仪文黑-45简" panose="00020600040101010101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6823393" y="3633470"/>
            <a:ext cx="4504055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lnSpc>
                <a:spcPct val="150000"/>
              </a:lnSpc>
              <a:buClr>
                <a:srgbClr val="FBB817"/>
              </a:buClr>
              <a:buFont typeface="汉仪文黑-45简" panose="00020600040101010101" charset="-122"/>
              <a:buChar char="•"/>
            </a:pPr>
            <a:r>
              <a:rPr lang="zh-CN" altLang="en-US" sz="1600">
                <a:cs typeface="汉仪文黑-45简" panose="00020600040101010101" charset="-122"/>
              </a:rPr>
              <a:t>费用：</a:t>
            </a:r>
            <a:r>
              <a:rPr lang="en-US" altLang="zh-CN" sz="1600">
                <a:cs typeface="汉仪文黑-45简" panose="00020600040101010101" charset="-122"/>
              </a:rPr>
              <a:t>5</a:t>
            </a:r>
            <a:r>
              <a:rPr lang="zh-CN" altLang="en-US" sz="1600">
                <a:cs typeface="汉仪文黑-45简" panose="00020600040101010101" charset="-122"/>
              </a:rPr>
              <a:t>888元/年；</a:t>
            </a:r>
            <a:endParaRPr lang="zh-CN" altLang="en-US" sz="1600">
              <a:cs typeface="汉仪文黑-45简" panose="00020600040101010101" charset="-122"/>
            </a:endParaRPr>
          </a:p>
          <a:p>
            <a:pPr marL="285750" indent="-285750">
              <a:lnSpc>
                <a:spcPct val="150000"/>
              </a:lnSpc>
              <a:buClr>
                <a:srgbClr val="FBB817"/>
              </a:buClr>
              <a:buFont typeface="汉仪文黑-45简" panose="00020600040101010101" charset="-122"/>
              <a:buChar char="•"/>
            </a:pPr>
            <a:r>
              <a:rPr lang="zh-CN" altLang="en-US" sz="1600">
                <a:cs typeface="汉仪文黑-45简" panose="00020600040101010101" charset="-122"/>
              </a:rPr>
              <a:t>有效：</a:t>
            </a:r>
            <a:r>
              <a:rPr lang="en-US" altLang="zh-CN" sz="1600">
                <a:cs typeface="汉仪文黑-45简" panose="00020600040101010101" charset="-122"/>
              </a:rPr>
              <a:t>1</a:t>
            </a:r>
            <a:r>
              <a:rPr lang="zh-CN" altLang="en-US" sz="1600">
                <a:cs typeface="汉仪文黑-45简" panose="00020600040101010101" charset="-122"/>
              </a:rPr>
              <a:t>年有效，截至20</a:t>
            </a:r>
            <a:r>
              <a:rPr lang="en-US" altLang="zh-CN" sz="1600">
                <a:cs typeface="汉仪文黑-45简" panose="00020600040101010101" charset="-122"/>
              </a:rPr>
              <a:t>xx</a:t>
            </a:r>
            <a:r>
              <a:rPr lang="zh-CN" altLang="en-US" sz="1600">
                <a:cs typeface="汉仪文黑-45简" panose="00020600040101010101" charset="-122"/>
              </a:rPr>
              <a:t>年12月31日；</a:t>
            </a:r>
            <a:endParaRPr lang="zh-CN" altLang="en-US" sz="1600">
              <a:cs typeface="汉仪文黑-45简" panose="00020600040101010101" charset="-122"/>
            </a:endParaRPr>
          </a:p>
          <a:p>
            <a:pPr marL="285750" indent="-285750">
              <a:lnSpc>
                <a:spcPct val="150000"/>
              </a:lnSpc>
              <a:buClr>
                <a:srgbClr val="FBB817"/>
              </a:buClr>
              <a:buFont typeface="汉仪文黑-45简" panose="00020600040101010101" charset="-122"/>
              <a:buChar char="•"/>
            </a:pPr>
            <a:r>
              <a:rPr lang="zh-CN" altLang="en-US" sz="1600">
                <a:cs typeface="汉仪文黑-45简" panose="00020600040101010101" charset="-122"/>
              </a:rPr>
              <a:t>状态：已开通、使用中；</a:t>
            </a:r>
            <a:endParaRPr lang="zh-CN" altLang="en-US" sz="1600">
              <a:cs typeface="汉仪文黑-45简" panose="00020600040101010101" charset="-122"/>
            </a:endParaRPr>
          </a:p>
          <a:p>
            <a:pPr marL="285750" indent="-285750">
              <a:lnSpc>
                <a:spcPct val="150000"/>
              </a:lnSpc>
              <a:buClr>
                <a:srgbClr val="FBB817"/>
              </a:buClr>
              <a:buFont typeface="汉仪文黑-45简" panose="00020600040101010101" charset="-122"/>
              <a:buChar char="•"/>
            </a:pPr>
            <a:r>
              <a:rPr lang="zh-CN" altLang="en-US" sz="1600">
                <a:cs typeface="汉仪文黑-45简" panose="00020600040101010101" charset="-122"/>
              </a:rPr>
              <a:t>备注：全年不限次数，每周三六开放，发布职位200条，收到简历数</a:t>
            </a:r>
            <a:r>
              <a:rPr lang="en-US" altLang="zh-CN" sz="1600">
                <a:cs typeface="汉仪文黑-45简" panose="00020600040101010101" charset="-122"/>
              </a:rPr>
              <a:t>6000</a:t>
            </a:r>
            <a:r>
              <a:rPr lang="zh-CN" altLang="en-US" sz="1600">
                <a:cs typeface="汉仪文黑-45简" panose="00020600040101010101" charset="-122"/>
              </a:rPr>
              <a:t>份，成功招聘</a:t>
            </a:r>
            <a:r>
              <a:rPr lang="en-US" altLang="zh-CN" sz="1600">
                <a:cs typeface="汉仪文黑-45简" panose="00020600040101010101" charset="-122"/>
              </a:rPr>
              <a:t>xx</a:t>
            </a:r>
            <a:r>
              <a:rPr lang="zh-CN" altLang="en-US" sz="1600">
                <a:cs typeface="汉仪文黑-45简" panose="00020600040101010101" charset="-122"/>
              </a:rPr>
              <a:t>人。</a:t>
            </a:r>
            <a:endParaRPr lang="zh-CN" altLang="en-US" sz="1600">
              <a:cs typeface="汉仪文黑-45简" panose="00020600040101010101" charset="-122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0" name="组合 19"/>
          <p:cNvGrpSpPr/>
          <p:nvPr/>
        </p:nvGrpSpPr>
        <p:grpSpPr>
          <a:xfrm>
            <a:off x="517525" y="2052320"/>
            <a:ext cx="3493135" cy="4247515"/>
            <a:chOff x="815" y="3232"/>
            <a:chExt cx="5501" cy="6689"/>
          </a:xfrm>
        </p:grpSpPr>
        <p:sp>
          <p:nvSpPr>
            <p:cNvPr id="3" name="圆角矩形 2"/>
            <p:cNvSpPr/>
            <p:nvPr/>
          </p:nvSpPr>
          <p:spPr>
            <a:xfrm>
              <a:off x="815" y="3232"/>
              <a:ext cx="5501" cy="6689"/>
            </a:xfrm>
            <a:prstGeom prst="roundRect">
              <a:avLst>
                <a:gd name="adj" fmla="val 3825"/>
              </a:avLst>
            </a:prstGeom>
            <a:solidFill>
              <a:srgbClr val="FBFAFB"/>
            </a:solidFill>
            <a:ln>
              <a:solidFill>
                <a:srgbClr val="FCC8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cs typeface="汉仪文黑-45简" panose="00020600040101010101" charset="-122"/>
              </a:endParaRPr>
            </a:p>
          </p:txBody>
        </p:sp>
        <p:sp>
          <p:nvSpPr>
            <p:cNvPr id="17" name="任意多边形 16"/>
            <p:cNvSpPr/>
            <p:nvPr/>
          </p:nvSpPr>
          <p:spPr>
            <a:xfrm flipV="1">
              <a:off x="815" y="3232"/>
              <a:ext cx="5501" cy="975"/>
            </a:xfrm>
            <a:custGeom>
              <a:avLst/>
              <a:gdLst>
                <a:gd name="adj" fmla="val 50000"/>
                <a:gd name="a" fmla="pin 0 adj 100000"/>
                <a:gd name="x1" fmla="*/ w a 200000"/>
                <a:gd name="x2" fmla="*/ w a 100000"/>
                <a:gd name="x3" fmla="+- x1 wd2 0"/>
              </a:gdLst>
              <a:ahLst/>
              <a:cxnLst>
                <a:cxn ang="3">
                  <a:pos x="x2" y="t"/>
                </a:cxn>
                <a:cxn ang="cd2">
                  <a:pos x="x1" y="vc"/>
                </a:cxn>
                <a:cxn ang="cd4">
                  <a:pos x="l" y="b"/>
                </a:cxn>
                <a:cxn ang="cd4">
                  <a:pos x="x2" y="b"/>
                </a:cxn>
                <a:cxn ang="cd4">
                  <a:pos x="r" y="b"/>
                </a:cxn>
                <a:cxn ang="0">
                  <a:pos x="x3" y="vc"/>
                </a:cxn>
              </a:cxnLst>
              <a:rect l="l" t="t" r="r" b="b"/>
              <a:pathLst>
                <a:path w="5501" h="1215">
                  <a:moveTo>
                    <a:pt x="2751" y="0"/>
                  </a:moveTo>
                  <a:lnTo>
                    <a:pt x="2857" y="75"/>
                  </a:lnTo>
                  <a:lnTo>
                    <a:pt x="5501" y="75"/>
                  </a:lnTo>
                  <a:lnTo>
                    <a:pt x="5501" y="1005"/>
                  </a:lnTo>
                  <a:cubicBezTo>
                    <a:pt x="5501" y="1121"/>
                    <a:pt x="5407" y="1215"/>
                    <a:pt x="5291" y="1215"/>
                  </a:cubicBezTo>
                  <a:lnTo>
                    <a:pt x="210" y="1215"/>
                  </a:lnTo>
                  <a:cubicBezTo>
                    <a:pt x="94" y="1215"/>
                    <a:pt x="0" y="1121"/>
                    <a:pt x="0" y="1005"/>
                  </a:cubicBezTo>
                  <a:lnTo>
                    <a:pt x="0" y="75"/>
                  </a:lnTo>
                  <a:lnTo>
                    <a:pt x="2644" y="75"/>
                  </a:lnTo>
                  <a:lnTo>
                    <a:pt x="2751" y="0"/>
                  </a:lnTo>
                  <a:close/>
                </a:path>
              </a:pathLst>
            </a:custGeom>
            <a:solidFill>
              <a:srgbClr val="FCC846"/>
            </a:solidFill>
            <a:ln>
              <a:solidFill>
                <a:srgbClr val="FCC8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p>
              <a:pPr algn="ctr"/>
              <a:endParaRPr lang="zh-CN" altLang="en-US">
                <a:cs typeface="汉仪文黑-45简" panose="00020600040101010101" charset="-122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4349115" y="2052320"/>
            <a:ext cx="3493135" cy="4247515"/>
            <a:chOff x="6849" y="3232"/>
            <a:chExt cx="5501" cy="6689"/>
          </a:xfrm>
        </p:grpSpPr>
        <p:sp>
          <p:nvSpPr>
            <p:cNvPr id="4" name="圆角矩形 3"/>
            <p:cNvSpPr/>
            <p:nvPr/>
          </p:nvSpPr>
          <p:spPr>
            <a:xfrm>
              <a:off x="6849" y="3232"/>
              <a:ext cx="5501" cy="6689"/>
            </a:xfrm>
            <a:prstGeom prst="roundRect">
              <a:avLst>
                <a:gd name="adj" fmla="val 3825"/>
              </a:avLst>
            </a:prstGeom>
            <a:solidFill>
              <a:srgbClr val="FBFAFB"/>
            </a:solidFill>
            <a:ln>
              <a:solidFill>
                <a:srgbClr val="4040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cs typeface="汉仪文黑-45简" panose="00020600040101010101" charset="-122"/>
              </a:endParaRPr>
            </a:p>
          </p:txBody>
        </p:sp>
        <p:sp>
          <p:nvSpPr>
            <p:cNvPr id="18" name="任意多边形 17"/>
            <p:cNvSpPr/>
            <p:nvPr/>
          </p:nvSpPr>
          <p:spPr>
            <a:xfrm flipV="1">
              <a:off x="6849" y="3232"/>
              <a:ext cx="5501" cy="975"/>
            </a:xfrm>
            <a:custGeom>
              <a:avLst/>
              <a:gdLst>
                <a:gd name="adj" fmla="val 50000"/>
                <a:gd name="a" fmla="pin 0 adj 100000"/>
                <a:gd name="x1" fmla="*/ w a 200000"/>
                <a:gd name="x2" fmla="*/ w a 100000"/>
                <a:gd name="x3" fmla="+- x1 wd2 0"/>
              </a:gdLst>
              <a:ahLst/>
              <a:cxnLst>
                <a:cxn ang="3">
                  <a:pos x="x2" y="t"/>
                </a:cxn>
                <a:cxn ang="cd2">
                  <a:pos x="x1" y="vc"/>
                </a:cxn>
                <a:cxn ang="cd4">
                  <a:pos x="l" y="b"/>
                </a:cxn>
                <a:cxn ang="cd4">
                  <a:pos x="x2" y="b"/>
                </a:cxn>
                <a:cxn ang="cd4">
                  <a:pos x="r" y="b"/>
                </a:cxn>
                <a:cxn ang="0">
                  <a:pos x="x3" y="vc"/>
                </a:cxn>
              </a:cxnLst>
              <a:rect l="l" t="t" r="r" b="b"/>
              <a:pathLst>
                <a:path w="5501" h="1215">
                  <a:moveTo>
                    <a:pt x="2751" y="0"/>
                  </a:moveTo>
                  <a:lnTo>
                    <a:pt x="2857" y="75"/>
                  </a:lnTo>
                  <a:lnTo>
                    <a:pt x="5501" y="75"/>
                  </a:lnTo>
                  <a:lnTo>
                    <a:pt x="5501" y="1005"/>
                  </a:lnTo>
                  <a:cubicBezTo>
                    <a:pt x="5501" y="1121"/>
                    <a:pt x="5407" y="1215"/>
                    <a:pt x="5291" y="1215"/>
                  </a:cubicBezTo>
                  <a:lnTo>
                    <a:pt x="210" y="1215"/>
                  </a:lnTo>
                  <a:cubicBezTo>
                    <a:pt x="94" y="1215"/>
                    <a:pt x="0" y="1121"/>
                    <a:pt x="0" y="1005"/>
                  </a:cubicBezTo>
                  <a:lnTo>
                    <a:pt x="0" y="75"/>
                  </a:lnTo>
                  <a:lnTo>
                    <a:pt x="2644" y="75"/>
                  </a:lnTo>
                  <a:lnTo>
                    <a:pt x="2751" y="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p>
              <a:pPr algn="ctr"/>
              <a:endParaRPr lang="zh-CN" altLang="en-US">
                <a:cs typeface="汉仪文黑-45简" panose="00020600040101010101" charset="-122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8180705" y="2052320"/>
            <a:ext cx="3493135" cy="4247515"/>
            <a:chOff x="12883" y="3232"/>
            <a:chExt cx="5501" cy="6689"/>
          </a:xfrm>
        </p:grpSpPr>
        <p:sp>
          <p:nvSpPr>
            <p:cNvPr id="5" name="圆角矩形 4"/>
            <p:cNvSpPr/>
            <p:nvPr/>
          </p:nvSpPr>
          <p:spPr>
            <a:xfrm>
              <a:off x="12883" y="3232"/>
              <a:ext cx="5501" cy="6689"/>
            </a:xfrm>
            <a:prstGeom prst="roundRect">
              <a:avLst>
                <a:gd name="adj" fmla="val 3825"/>
              </a:avLst>
            </a:prstGeom>
            <a:solidFill>
              <a:srgbClr val="FBFAFB"/>
            </a:solidFill>
            <a:ln>
              <a:solidFill>
                <a:srgbClr val="FCC8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cs typeface="汉仪文黑-45简" panose="00020600040101010101" charset="-122"/>
              </a:endParaRPr>
            </a:p>
          </p:txBody>
        </p:sp>
        <p:sp>
          <p:nvSpPr>
            <p:cNvPr id="19" name="任意多边形 18"/>
            <p:cNvSpPr/>
            <p:nvPr/>
          </p:nvSpPr>
          <p:spPr>
            <a:xfrm flipV="1">
              <a:off x="12883" y="3232"/>
              <a:ext cx="5501" cy="975"/>
            </a:xfrm>
            <a:custGeom>
              <a:avLst/>
              <a:gdLst>
                <a:gd name="adj" fmla="val 50000"/>
                <a:gd name="a" fmla="pin 0 adj 100000"/>
                <a:gd name="x1" fmla="*/ w a 200000"/>
                <a:gd name="x2" fmla="*/ w a 100000"/>
                <a:gd name="x3" fmla="+- x1 wd2 0"/>
              </a:gdLst>
              <a:ahLst/>
              <a:cxnLst>
                <a:cxn ang="3">
                  <a:pos x="x2" y="t"/>
                </a:cxn>
                <a:cxn ang="cd2">
                  <a:pos x="x1" y="vc"/>
                </a:cxn>
                <a:cxn ang="cd4">
                  <a:pos x="l" y="b"/>
                </a:cxn>
                <a:cxn ang="cd4">
                  <a:pos x="x2" y="b"/>
                </a:cxn>
                <a:cxn ang="cd4">
                  <a:pos x="r" y="b"/>
                </a:cxn>
                <a:cxn ang="0">
                  <a:pos x="x3" y="vc"/>
                </a:cxn>
              </a:cxnLst>
              <a:rect l="l" t="t" r="r" b="b"/>
              <a:pathLst>
                <a:path w="5501" h="1215">
                  <a:moveTo>
                    <a:pt x="2751" y="0"/>
                  </a:moveTo>
                  <a:lnTo>
                    <a:pt x="2857" y="75"/>
                  </a:lnTo>
                  <a:lnTo>
                    <a:pt x="5501" y="75"/>
                  </a:lnTo>
                  <a:lnTo>
                    <a:pt x="5501" y="1005"/>
                  </a:lnTo>
                  <a:cubicBezTo>
                    <a:pt x="5501" y="1121"/>
                    <a:pt x="5407" y="1215"/>
                    <a:pt x="5291" y="1215"/>
                  </a:cubicBezTo>
                  <a:lnTo>
                    <a:pt x="210" y="1215"/>
                  </a:lnTo>
                  <a:cubicBezTo>
                    <a:pt x="94" y="1215"/>
                    <a:pt x="0" y="1121"/>
                    <a:pt x="0" y="1005"/>
                  </a:cubicBezTo>
                  <a:lnTo>
                    <a:pt x="0" y="75"/>
                  </a:lnTo>
                  <a:lnTo>
                    <a:pt x="2644" y="75"/>
                  </a:lnTo>
                  <a:lnTo>
                    <a:pt x="2751" y="0"/>
                  </a:lnTo>
                  <a:close/>
                </a:path>
              </a:pathLst>
            </a:custGeom>
            <a:solidFill>
              <a:srgbClr val="FCC846"/>
            </a:solidFill>
            <a:ln>
              <a:solidFill>
                <a:srgbClr val="FCC8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p>
              <a:pPr algn="ctr"/>
              <a:endParaRPr lang="zh-CN" altLang="en-US">
                <a:cs typeface="汉仪文黑-45简" panose="00020600040101010101" charset="-122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4114800" y="575945"/>
            <a:ext cx="39624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dist"/>
            <a:r>
              <a:rPr lang="zh-CN" altLang="en-US" sz="3600">
                <a:solidFill>
                  <a:schemeClr val="tx1">
                    <a:lumMod val="85000"/>
                    <a:lumOff val="15000"/>
                  </a:schemeClr>
                </a:solidFill>
                <a:latin typeface="汉仪文黑-75简" panose="00020600040101010101" charset="-122"/>
                <a:ea typeface="汉仪文黑-75简" panose="00020600040101010101" charset="-122"/>
                <a:cs typeface="汉仪文黑-45简" panose="00020600040101010101" charset="-122"/>
              </a:rPr>
              <a:t>周边招聘市场比较</a:t>
            </a:r>
            <a:endParaRPr lang="zh-CN" altLang="en-US" sz="3600">
              <a:solidFill>
                <a:schemeClr val="tx1">
                  <a:lumMod val="85000"/>
                  <a:lumOff val="15000"/>
                </a:schemeClr>
              </a:solidFill>
              <a:latin typeface="汉仪文黑-75简" panose="00020600040101010101" charset="-122"/>
              <a:ea typeface="汉仪文黑-75简" panose="00020600040101010101" charset="-122"/>
              <a:cs typeface="汉仪文黑-45简" panose="00020600040101010101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387475" y="3138170"/>
            <a:ext cx="17532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dist"/>
            <a:r>
              <a:rPr lang="zh-CN" altLang="en-US">
                <a:cs typeface="汉仪文黑-45简" panose="00020600040101010101" charset="-122"/>
              </a:rPr>
              <a:t>XX人才市场</a:t>
            </a:r>
            <a:endParaRPr lang="zh-CN" altLang="en-US">
              <a:cs typeface="汉仪文黑-45简" panose="00020600040101010101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219065" y="3138170"/>
            <a:ext cx="17532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dist"/>
            <a:r>
              <a:rPr lang="zh-CN" altLang="en-US">
                <a:cs typeface="汉仪文黑-45简" panose="00020600040101010101" charset="-122"/>
              </a:rPr>
              <a:t>XX人才市场</a:t>
            </a:r>
            <a:endParaRPr lang="zh-CN" altLang="en-US">
              <a:cs typeface="汉仪文黑-45简" panose="00020600040101010101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9050655" y="3138170"/>
            <a:ext cx="17532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dist"/>
            <a:r>
              <a:rPr lang="zh-CN" altLang="en-US">
                <a:cs typeface="汉仪文黑-45简" panose="00020600040101010101" charset="-122"/>
              </a:rPr>
              <a:t>XX人才市场</a:t>
            </a:r>
            <a:endParaRPr lang="zh-CN" altLang="en-US">
              <a:cs typeface="汉仪文黑-45简" panose="00020600040101010101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873443" y="3736975"/>
            <a:ext cx="2781300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lnSpc>
                <a:spcPct val="150000"/>
              </a:lnSpc>
              <a:buClr>
                <a:srgbClr val="FBB817"/>
              </a:buClr>
              <a:buSzPct val="120000"/>
              <a:buFont typeface="汉仪文黑-45简" panose="00020600040101010101" charset="-122"/>
              <a:buChar char="•"/>
            </a:pPr>
            <a:r>
              <a:rPr lang="zh-CN" altLang="en-US" sz="1600">
                <a:cs typeface="汉仪文黑-45简" panose="00020600040101010101" charset="-122"/>
              </a:rPr>
              <a:t>主要对象：技工、普工；</a:t>
            </a:r>
            <a:endParaRPr lang="zh-CN" altLang="en-US" sz="1600">
              <a:cs typeface="汉仪文黑-45简" panose="00020600040101010101" charset="-122"/>
            </a:endParaRPr>
          </a:p>
          <a:p>
            <a:pPr marL="285750" indent="-285750">
              <a:lnSpc>
                <a:spcPct val="150000"/>
              </a:lnSpc>
              <a:buClr>
                <a:srgbClr val="FBB817"/>
              </a:buClr>
              <a:buSzPct val="120000"/>
              <a:buFont typeface="汉仪文黑-45简" panose="00020600040101010101" charset="-122"/>
              <a:buChar char="•"/>
            </a:pPr>
            <a:r>
              <a:rPr lang="zh-CN" altLang="en-US" sz="1600">
                <a:cs typeface="汉仪文黑-45简" panose="00020600040101010101" charset="-122"/>
              </a:rPr>
              <a:t>费用期限：一年8000元；</a:t>
            </a:r>
            <a:endParaRPr lang="zh-CN" altLang="en-US" sz="1600">
              <a:cs typeface="汉仪文黑-45简" panose="00020600040101010101" charset="-122"/>
            </a:endParaRPr>
          </a:p>
          <a:p>
            <a:pPr marL="285750" indent="-285750">
              <a:lnSpc>
                <a:spcPct val="150000"/>
              </a:lnSpc>
              <a:buClr>
                <a:srgbClr val="FBB817"/>
              </a:buClr>
              <a:buSzPct val="120000"/>
              <a:buFont typeface="汉仪文黑-45简" panose="00020600040101010101" charset="-122"/>
              <a:buChar char="•"/>
            </a:pPr>
            <a:r>
              <a:rPr lang="zh-CN" altLang="en-US" sz="1600">
                <a:cs typeface="汉仪文黑-45简" panose="00020600040101010101" charset="-122"/>
              </a:rPr>
              <a:t>提供服务：全年不限次数，每天开放；</a:t>
            </a:r>
            <a:endParaRPr lang="zh-CN" altLang="en-US" sz="1600">
              <a:cs typeface="汉仪文黑-45简" panose="00020600040101010101" charset="-122"/>
            </a:endParaRPr>
          </a:p>
          <a:p>
            <a:pPr marL="285750" indent="-285750">
              <a:lnSpc>
                <a:spcPct val="150000"/>
              </a:lnSpc>
              <a:buClr>
                <a:srgbClr val="FBB817"/>
              </a:buClr>
              <a:buSzPct val="120000"/>
              <a:buFont typeface="汉仪文黑-45简" panose="00020600040101010101" charset="-122"/>
              <a:buChar char="•"/>
            </a:pPr>
            <a:r>
              <a:rPr lang="zh-CN" altLang="en-US" sz="1600">
                <a:cs typeface="汉仪文黑-45简" panose="00020600040101010101" charset="-122"/>
              </a:rPr>
              <a:t>位置：</a:t>
            </a:r>
            <a:r>
              <a:rPr lang="en-US" altLang="zh-CN" sz="1600">
                <a:cs typeface="汉仪文黑-45简" panose="00020600040101010101" charset="-122"/>
              </a:rPr>
              <a:t>xxxx</a:t>
            </a:r>
            <a:r>
              <a:rPr lang="zh-CN" altLang="en-US" sz="1600">
                <a:cs typeface="汉仪文黑-45简" panose="00020600040101010101" charset="-122"/>
              </a:rPr>
              <a:t>区</a:t>
            </a:r>
            <a:endParaRPr lang="zh-CN" altLang="en-US" sz="1600">
              <a:cs typeface="汉仪文黑-45简" panose="00020600040101010101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4704715" y="3736975"/>
            <a:ext cx="2781300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lnSpc>
                <a:spcPct val="150000"/>
              </a:lnSpc>
              <a:buClr>
                <a:srgbClr val="FBB817"/>
              </a:buClr>
              <a:buSzPct val="120000"/>
              <a:buFont typeface="汉仪文黑-45简" panose="00020600040101010101" charset="-122"/>
              <a:buChar char="•"/>
            </a:pPr>
            <a:r>
              <a:rPr lang="zh-CN" altLang="en-US" sz="1600">
                <a:cs typeface="汉仪文黑-45简" panose="00020600040101010101" charset="-122"/>
              </a:rPr>
              <a:t>主要对象：技工、普工；</a:t>
            </a:r>
            <a:endParaRPr lang="zh-CN" altLang="en-US" sz="1600">
              <a:cs typeface="汉仪文黑-45简" panose="00020600040101010101" charset="-122"/>
            </a:endParaRPr>
          </a:p>
          <a:p>
            <a:pPr marL="285750" indent="-285750">
              <a:lnSpc>
                <a:spcPct val="150000"/>
              </a:lnSpc>
              <a:buClr>
                <a:srgbClr val="FBB817"/>
              </a:buClr>
              <a:buSzPct val="120000"/>
              <a:buFont typeface="汉仪文黑-45简" panose="00020600040101010101" charset="-122"/>
              <a:buChar char="•"/>
            </a:pPr>
            <a:r>
              <a:rPr lang="zh-CN" altLang="en-US" sz="1600">
                <a:cs typeface="汉仪文黑-45简" panose="00020600040101010101" charset="-122"/>
              </a:rPr>
              <a:t>费用期限：一年</a:t>
            </a:r>
            <a:r>
              <a:rPr lang="en-US" altLang="zh-CN" sz="1600">
                <a:cs typeface="汉仪文黑-45简" panose="00020600040101010101" charset="-122"/>
              </a:rPr>
              <a:t>6</a:t>
            </a:r>
            <a:r>
              <a:rPr lang="zh-CN" altLang="en-US" sz="1600">
                <a:cs typeface="汉仪文黑-45简" panose="00020600040101010101" charset="-122"/>
              </a:rPr>
              <a:t>000元；</a:t>
            </a:r>
            <a:endParaRPr lang="zh-CN" altLang="en-US" sz="1600">
              <a:cs typeface="汉仪文黑-45简" panose="00020600040101010101" charset="-122"/>
            </a:endParaRPr>
          </a:p>
          <a:p>
            <a:pPr marL="285750" indent="-285750">
              <a:lnSpc>
                <a:spcPct val="150000"/>
              </a:lnSpc>
              <a:buClr>
                <a:srgbClr val="FBB817"/>
              </a:buClr>
              <a:buSzPct val="120000"/>
              <a:buFont typeface="汉仪文黑-45简" panose="00020600040101010101" charset="-122"/>
              <a:buChar char="•"/>
            </a:pPr>
            <a:r>
              <a:rPr lang="zh-CN" altLang="en-US" sz="1600">
                <a:cs typeface="汉仪文黑-45简" panose="00020600040101010101" charset="-122"/>
              </a:rPr>
              <a:t>提供服务：全年不限次数，每天开放；</a:t>
            </a:r>
            <a:endParaRPr lang="zh-CN" altLang="en-US" sz="1600">
              <a:cs typeface="汉仪文黑-45简" panose="00020600040101010101" charset="-122"/>
            </a:endParaRPr>
          </a:p>
          <a:p>
            <a:pPr marL="285750" indent="-285750">
              <a:lnSpc>
                <a:spcPct val="150000"/>
              </a:lnSpc>
              <a:buClr>
                <a:srgbClr val="FBB817"/>
              </a:buClr>
              <a:buSzPct val="120000"/>
              <a:buFont typeface="汉仪文黑-45简" panose="00020600040101010101" charset="-122"/>
              <a:buChar char="•"/>
            </a:pPr>
            <a:r>
              <a:rPr lang="zh-CN" altLang="en-US" sz="1600">
                <a:cs typeface="汉仪文黑-45简" panose="00020600040101010101" charset="-122"/>
              </a:rPr>
              <a:t>位置：</a:t>
            </a:r>
            <a:r>
              <a:rPr lang="en-US" altLang="zh-CN" sz="1600">
                <a:cs typeface="汉仪文黑-45简" panose="00020600040101010101" charset="-122"/>
              </a:rPr>
              <a:t>xxxx</a:t>
            </a:r>
            <a:r>
              <a:rPr lang="zh-CN" altLang="en-US" sz="1600">
                <a:cs typeface="汉仪文黑-45简" panose="00020600040101010101" charset="-122"/>
              </a:rPr>
              <a:t>区</a:t>
            </a:r>
            <a:endParaRPr lang="zh-CN" altLang="en-US" sz="1600">
              <a:cs typeface="汉仪文黑-45简" panose="00020600040101010101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8536305" y="3736975"/>
            <a:ext cx="2781300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lnSpc>
                <a:spcPct val="150000"/>
              </a:lnSpc>
              <a:buClr>
                <a:srgbClr val="FBB817"/>
              </a:buClr>
              <a:buSzPct val="120000"/>
              <a:buFont typeface="汉仪文黑-45简" panose="00020600040101010101" charset="-122"/>
              <a:buChar char="•"/>
            </a:pPr>
            <a:r>
              <a:rPr lang="zh-CN" altLang="en-US" sz="1600">
                <a:cs typeface="汉仪文黑-45简" panose="00020600040101010101" charset="-122"/>
              </a:rPr>
              <a:t>主要对象：技工、普工；</a:t>
            </a:r>
            <a:endParaRPr lang="zh-CN" altLang="en-US" sz="1600">
              <a:cs typeface="汉仪文黑-45简" panose="00020600040101010101" charset="-122"/>
            </a:endParaRPr>
          </a:p>
          <a:p>
            <a:pPr marL="285750" indent="-285750">
              <a:lnSpc>
                <a:spcPct val="150000"/>
              </a:lnSpc>
              <a:buClr>
                <a:srgbClr val="FBB817"/>
              </a:buClr>
              <a:buSzPct val="120000"/>
              <a:buFont typeface="汉仪文黑-45简" panose="00020600040101010101" charset="-122"/>
              <a:buChar char="•"/>
            </a:pPr>
            <a:r>
              <a:rPr lang="zh-CN" altLang="en-US" sz="1600">
                <a:cs typeface="汉仪文黑-45简" panose="00020600040101010101" charset="-122"/>
              </a:rPr>
              <a:t>费用期限：一年</a:t>
            </a:r>
            <a:r>
              <a:rPr lang="en-US" altLang="zh-CN" sz="1600">
                <a:cs typeface="汉仪文黑-45简" panose="00020600040101010101" charset="-122"/>
              </a:rPr>
              <a:t>5</a:t>
            </a:r>
            <a:r>
              <a:rPr lang="zh-CN" altLang="en-US" sz="1600">
                <a:cs typeface="汉仪文黑-45简" panose="00020600040101010101" charset="-122"/>
              </a:rPr>
              <a:t>000元；</a:t>
            </a:r>
            <a:endParaRPr lang="zh-CN" altLang="en-US" sz="1600">
              <a:cs typeface="汉仪文黑-45简" panose="00020600040101010101" charset="-122"/>
            </a:endParaRPr>
          </a:p>
          <a:p>
            <a:pPr marL="285750" indent="-285750">
              <a:lnSpc>
                <a:spcPct val="150000"/>
              </a:lnSpc>
              <a:buClr>
                <a:srgbClr val="FBB817"/>
              </a:buClr>
              <a:buSzPct val="120000"/>
              <a:buFont typeface="汉仪文黑-45简" panose="00020600040101010101" charset="-122"/>
              <a:buChar char="•"/>
            </a:pPr>
            <a:r>
              <a:rPr lang="zh-CN" altLang="en-US" sz="1600">
                <a:cs typeface="汉仪文黑-45简" panose="00020600040101010101" charset="-122"/>
              </a:rPr>
              <a:t>提供服务：全年不限次数，每天开放；</a:t>
            </a:r>
            <a:endParaRPr lang="zh-CN" altLang="en-US" sz="1600">
              <a:cs typeface="汉仪文黑-45简" panose="00020600040101010101" charset="-122"/>
            </a:endParaRPr>
          </a:p>
          <a:p>
            <a:pPr marL="285750" indent="-285750">
              <a:lnSpc>
                <a:spcPct val="150000"/>
              </a:lnSpc>
              <a:buClr>
                <a:srgbClr val="FBB817"/>
              </a:buClr>
              <a:buSzPct val="120000"/>
              <a:buFont typeface="汉仪文黑-45简" panose="00020600040101010101" charset="-122"/>
              <a:buChar char="•"/>
            </a:pPr>
            <a:r>
              <a:rPr lang="zh-CN" altLang="en-US" sz="1600">
                <a:cs typeface="汉仪文黑-45简" panose="00020600040101010101" charset="-122"/>
              </a:rPr>
              <a:t>位置：</a:t>
            </a:r>
            <a:r>
              <a:rPr lang="en-US" altLang="zh-CN" sz="1600">
                <a:cs typeface="汉仪文黑-45简" panose="00020600040101010101" charset="-122"/>
              </a:rPr>
              <a:t>xxxx</a:t>
            </a:r>
            <a:r>
              <a:rPr lang="zh-CN" altLang="en-US" sz="1600">
                <a:cs typeface="汉仪文黑-45简" panose="00020600040101010101" charset="-122"/>
              </a:rPr>
              <a:t>区</a:t>
            </a:r>
            <a:endParaRPr lang="zh-CN" altLang="en-US" sz="1600">
              <a:cs typeface="汉仪文黑-45简" panose="00020600040101010101" charset="-122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左大括号 4"/>
          <p:cNvSpPr/>
          <p:nvPr/>
        </p:nvSpPr>
        <p:spPr>
          <a:xfrm>
            <a:off x="1600200" y="2318385"/>
            <a:ext cx="352425" cy="1329690"/>
          </a:xfrm>
          <a:prstGeom prst="leftBrace">
            <a:avLst>
              <a:gd name="adj1" fmla="val 51030"/>
              <a:gd name="adj2" fmla="val 50000"/>
            </a:avLst>
          </a:prstGeom>
          <a:ln w="19050">
            <a:solidFill>
              <a:srgbClr val="FBB81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>
              <a:cs typeface="汉仪文黑-45简" panose="00020600040101010101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648393" y="575945"/>
            <a:ext cx="489521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dist"/>
            <a:r>
              <a:rPr lang="zh-CN" altLang="en-US" sz="3600">
                <a:solidFill>
                  <a:schemeClr val="tx1">
                    <a:lumMod val="85000"/>
                    <a:lumOff val="15000"/>
                  </a:schemeClr>
                </a:solidFill>
                <a:latin typeface="汉仪文黑-75简" panose="00020600040101010101" charset="-122"/>
                <a:ea typeface="汉仪文黑-75简" panose="00020600040101010101" charset="-122"/>
                <a:cs typeface="汉仪文黑-45简" panose="00020600040101010101" charset="-122"/>
              </a:rPr>
              <a:t>各部门入职及离职情况</a:t>
            </a:r>
            <a:endParaRPr lang="zh-CN" altLang="en-US" sz="3600">
              <a:solidFill>
                <a:schemeClr val="tx1">
                  <a:lumMod val="85000"/>
                  <a:lumOff val="15000"/>
                </a:schemeClr>
              </a:solidFill>
              <a:latin typeface="汉仪文黑-75简" panose="00020600040101010101" charset="-122"/>
              <a:ea typeface="汉仪文黑-75简" panose="00020600040101010101" charset="-122"/>
              <a:cs typeface="汉仪文黑-45简" panose="00020600040101010101" charset="-122"/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517525" y="1986598"/>
            <a:ext cx="1082675" cy="1798955"/>
          </a:xfrm>
          <a:prstGeom prst="roundRect">
            <a:avLst>
              <a:gd name="adj" fmla="val 13009"/>
            </a:avLst>
          </a:prstGeom>
          <a:solidFill>
            <a:srgbClr val="FCC846"/>
          </a:solidFill>
          <a:ln>
            <a:solidFill>
              <a:srgbClr val="FCC8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汉仪文黑-45简" panose="00020600040101010101" charset="-122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1952625" y="1986280"/>
            <a:ext cx="2219325" cy="751840"/>
          </a:xfrm>
          <a:prstGeom prst="roundRect">
            <a:avLst/>
          </a:prstGeom>
          <a:solidFill>
            <a:srgbClr val="FBFAFB"/>
          </a:solidFill>
          <a:ln>
            <a:solidFill>
              <a:srgbClr val="FBB8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汉仪文黑-45简" panose="00020600040101010101" charset="-122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4453255" y="1986280"/>
            <a:ext cx="2219325" cy="751840"/>
          </a:xfrm>
          <a:prstGeom prst="roundRect">
            <a:avLst/>
          </a:prstGeom>
          <a:solidFill>
            <a:srgbClr val="FBFAFB"/>
          </a:solidFill>
          <a:ln>
            <a:solidFill>
              <a:srgbClr val="FBB8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汉仪文黑-45简" panose="00020600040101010101" charset="-122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6953885" y="1986280"/>
            <a:ext cx="2219325" cy="751840"/>
          </a:xfrm>
          <a:prstGeom prst="roundRect">
            <a:avLst/>
          </a:prstGeom>
          <a:solidFill>
            <a:srgbClr val="FBFAFB"/>
          </a:solidFill>
          <a:ln>
            <a:solidFill>
              <a:srgbClr val="FBB8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汉仪文黑-45简" panose="00020600040101010101" charset="-122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9454515" y="1986280"/>
            <a:ext cx="2219325" cy="751840"/>
          </a:xfrm>
          <a:prstGeom prst="roundRect">
            <a:avLst/>
          </a:prstGeom>
          <a:solidFill>
            <a:srgbClr val="FBFAFB"/>
          </a:solidFill>
          <a:ln>
            <a:solidFill>
              <a:srgbClr val="FBB8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汉仪文黑-45简" panose="00020600040101010101" charset="-122"/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1952625" y="3034030"/>
            <a:ext cx="2219325" cy="751840"/>
          </a:xfrm>
          <a:prstGeom prst="roundRect">
            <a:avLst/>
          </a:prstGeom>
          <a:solidFill>
            <a:srgbClr val="FBFAFB"/>
          </a:solidFill>
          <a:ln>
            <a:solidFill>
              <a:srgbClr val="FBB8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汉仪文黑-45简" panose="00020600040101010101" charset="-122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4453255" y="3034030"/>
            <a:ext cx="2219325" cy="751840"/>
          </a:xfrm>
          <a:prstGeom prst="roundRect">
            <a:avLst/>
          </a:prstGeom>
          <a:solidFill>
            <a:srgbClr val="FBFAFB"/>
          </a:solidFill>
          <a:ln>
            <a:solidFill>
              <a:srgbClr val="FBB8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汉仪文黑-45简" panose="00020600040101010101" charset="-122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6953885" y="3034030"/>
            <a:ext cx="2219325" cy="751840"/>
          </a:xfrm>
          <a:prstGeom prst="roundRect">
            <a:avLst/>
          </a:prstGeom>
          <a:solidFill>
            <a:srgbClr val="FBFAFB"/>
          </a:solidFill>
          <a:ln>
            <a:solidFill>
              <a:srgbClr val="FBB8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汉仪文黑-45简" panose="00020600040101010101" charset="-122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9454515" y="3034030"/>
            <a:ext cx="2219325" cy="751840"/>
          </a:xfrm>
          <a:prstGeom prst="roundRect">
            <a:avLst/>
          </a:prstGeom>
          <a:solidFill>
            <a:srgbClr val="FBFAFB"/>
          </a:solidFill>
          <a:ln>
            <a:solidFill>
              <a:srgbClr val="FBB8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汉仪文黑-45简" panose="00020600040101010101" charset="-122"/>
            </a:endParaRPr>
          </a:p>
        </p:txBody>
      </p:sp>
      <p:sp>
        <p:nvSpPr>
          <p:cNvPr id="26" name="左大括号 25"/>
          <p:cNvSpPr/>
          <p:nvPr/>
        </p:nvSpPr>
        <p:spPr>
          <a:xfrm>
            <a:off x="1600200" y="4594860"/>
            <a:ext cx="352425" cy="1329690"/>
          </a:xfrm>
          <a:prstGeom prst="leftBrace">
            <a:avLst>
              <a:gd name="adj1" fmla="val 51030"/>
              <a:gd name="adj2" fmla="val 50000"/>
            </a:avLst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>
              <a:cs typeface="汉仪文黑-45简" panose="00020600040101010101" charset="-122"/>
            </a:endParaRPr>
          </a:p>
        </p:txBody>
      </p:sp>
      <p:sp>
        <p:nvSpPr>
          <p:cNvPr id="27" name="圆角矩形 26"/>
          <p:cNvSpPr/>
          <p:nvPr/>
        </p:nvSpPr>
        <p:spPr>
          <a:xfrm>
            <a:off x="517525" y="4262755"/>
            <a:ext cx="1082675" cy="1798955"/>
          </a:xfrm>
          <a:prstGeom prst="roundRect">
            <a:avLst>
              <a:gd name="adj" fmla="val 13009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汉仪文黑-45简" panose="00020600040101010101" charset="-122"/>
            </a:endParaRPr>
          </a:p>
        </p:txBody>
      </p:sp>
      <p:sp>
        <p:nvSpPr>
          <p:cNvPr id="29" name="圆角矩形 28"/>
          <p:cNvSpPr/>
          <p:nvPr/>
        </p:nvSpPr>
        <p:spPr>
          <a:xfrm>
            <a:off x="1952625" y="4262755"/>
            <a:ext cx="2219325" cy="751840"/>
          </a:xfrm>
          <a:prstGeom prst="roundRect">
            <a:avLst/>
          </a:prstGeom>
          <a:solidFill>
            <a:srgbClr val="FBFAFB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汉仪文黑-45简" panose="00020600040101010101" charset="-122"/>
            </a:endParaRPr>
          </a:p>
        </p:txBody>
      </p:sp>
      <p:sp>
        <p:nvSpPr>
          <p:cNvPr id="30" name="圆角矩形 29"/>
          <p:cNvSpPr/>
          <p:nvPr/>
        </p:nvSpPr>
        <p:spPr>
          <a:xfrm>
            <a:off x="4453255" y="4262755"/>
            <a:ext cx="2219325" cy="751840"/>
          </a:xfrm>
          <a:prstGeom prst="roundRect">
            <a:avLst/>
          </a:prstGeom>
          <a:solidFill>
            <a:srgbClr val="FBFAFB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汉仪文黑-45简" panose="00020600040101010101" charset="-122"/>
            </a:endParaRPr>
          </a:p>
        </p:txBody>
      </p:sp>
      <p:sp>
        <p:nvSpPr>
          <p:cNvPr id="31" name="圆角矩形 30"/>
          <p:cNvSpPr/>
          <p:nvPr/>
        </p:nvSpPr>
        <p:spPr>
          <a:xfrm>
            <a:off x="6953885" y="4262755"/>
            <a:ext cx="2219325" cy="751840"/>
          </a:xfrm>
          <a:prstGeom prst="roundRect">
            <a:avLst/>
          </a:prstGeom>
          <a:solidFill>
            <a:srgbClr val="FBFAFB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汉仪文黑-45简" panose="00020600040101010101" charset="-122"/>
            </a:endParaRPr>
          </a:p>
        </p:txBody>
      </p:sp>
      <p:sp>
        <p:nvSpPr>
          <p:cNvPr id="32" name="圆角矩形 31"/>
          <p:cNvSpPr/>
          <p:nvPr/>
        </p:nvSpPr>
        <p:spPr>
          <a:xfrm>
            <a:off x="9454515" y="4262755"/>
            <a:ext cx="2219325" cy="751840"/>
          </a:xfrm>
          <a:prstGeom prst="roundRect">
            <a:avLst/>
          </a:prstGeom>
          <a:solidFill>
            <a:srgbClr val="FBFAFB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汉仪文黑-45简" panose="00020600040101010101" charset="-122"/>
            </a:endParaRPr>
          </a:p>
        </p:txBody>
      </p:sp>
      <p:sp>
        <p:nvSpPr>
          <p:cNvPr id="33" name="圆角矩形 32"/>
          <p:cNvSpPr/>
          <p:nvPr/>
        </p:nvSpPr>
        <p:spPr>
          <a:xfrm>
            <a:off x="1952625" y="5310505"/>
            <a:ext cx="2219325" cy="751840"/>
          </a:xfrm>
          <a:prstGeom prst="roundRect">
            <a:avLst/>
          </a:prstGeom>
          <a:solidFill>
            <a:srgbClr val="FBFAFB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汉仪文黑-45简" panose="00020600040101010101" charset="-122"/>
            </a:endParaRPr>
          </a:p>
        </p:txBody>
      </p:sp>
      <p:sp>
        <p:nvSpPr>
          <p:cNvPr id="34" name="圆角矩形 33"/>
          <p:cNvSpPr/>
          <p:nvPr/>
        </p:nvSpPr>
        <p:spPr>
          <a:xfrm>
            <a:off x="4453255" y="5310505"/>
            <a:ext cx="2219325" cy="751840"/>
          </a:xfrm>
          <a:prstGeom prst="roundRect">
            <a:avLst/>
          </a:prstGeom>
          <a:solidFill>
            <a:srgbClr val="FBFAFB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汉仪文黑-45简" panose="00020600040101010101" charset="-122"/>
            </a:endParaRPr>
          </a:p>
        </p:txBody>
      </p:sp>
      <p:sp>
        <p:nvSpPr>
          <p:cNvPr id="35" name="圆角矩形 34"/>
          <p:cNvSpPr/>
          <p:nvPr/>
        </p:nvSpPr>
        <p:spPr>
          <a:xfrm>
            <a:off x="6953885" y="5310505"/>
            <a:ext cx="2219325" cy="751840"/>
          </a:xfrm>
          <a:prstGeom prst="roundRect">
            <a:avLst/>
          </a:prstGeom>
          <a:solidFill>
            <a:srgbClr val="FBFAFB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汉仪文黑-45简" panose="00020600040101010101" charset="-122"/>
            </a:endParaRPr>
          </a:p>
        </p:txBody>
      </p:sp>
      <p:sp>
        <p:nvSpPr>
          <p:cNvPr id="36" name="圆角矩形 35"/>
          <p:cNvSpPr/>
          <p:nvPr/>
        </p:nvSpPr>
        <p:spPr>
          <a:xfrm>
            <a:off x="9454515" y="5310505"/>
            <a:ext cx="2219325" cy="751840"/>
          </a:xfrm>
          <a:prstGeom prst="roundRect">
            <a:avLst/>
          </a:prstGeom>
          <a:solidFill>
            <a:srgbClr val="FBFAFB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汉仪文黑-45简" panose="00020600040101010101" charset="-122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792163" y="2286635"/>
            <a:ext cx="53340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cs typeface="汉仪文黑-45简" panose="00020600040101010101" charset="-122"/>
              </a:rPr>
              <a:t>入职情况</a:t>
            </a:r>
            <a:endParaRPr lang="zh-CN" altLang="en-US">
              <a:cs typeface="汉仪文黑-45简" panose="00020600040101010101" charset="-122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792163" y="4562793"/>
            <a:ext cx="53340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  <a:cs typeface="汉仪文黑-45简" panose="00020600040101010101" charset="-122"/>
              </a:rPr>
              <a:t>离职情况</a:t>
            </a:r>
            <a:endParaRPr lang="zh-CN" altLang="en-US">
              <a:solidFill>
                <a:schemeClr val="bg1"/>
              </a:solidFill>
              <a:cs typeface="汉仪文黑-45简" panose="00020600040101010101" charset="-122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2103755" y="2176145"/>
            <a:ext cx="187642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dist"/>
            <a:r>
              <a:rPr lang="zh-CN" altLang="en-US" sz="1600">
                <a:cs typeface="汉仪文黑-45简" panose="00020600040101010101" charset="-122"/>
              </a:rPr>
              <a:t>人事部：入</a:t>
            </a:r>
            <a:r>
              <a:rPr lang="en-US" altLang="zh-CN" sz="1600">
                <a:cs typeface="汉仪文黑-45简" panose="00020600040101010101" charset="-122"/>
              </a:rPr>
              <a:t>xx</a:t>
            </a:r>
            <a:r>
              <a:rPr lang="zh-CN" altLang="en-US" sz="1600">
                <a:cs typeface="汉仪文黑-45简" panose="00020600040101010101" charset="-122"/>
              </a:rPr>
              <a:t>人</a:t>
            </a:r>
            <a:endParaRPr lang="zh-CN" altLang="en-US" sz="1600">
              <a:cs typeface="汉仪文黑-45简" panose="00020600040101010101" charset="-122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4570730" y="2176145"/>
            <a:ext cx="187642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dist"/>
            <a:r>
              <a:rPr lang="zh-CN" altLang="en-US" sz="1600">
                <a:cs typeface="汉仪文黑-45简" panose="00020600040101010101" charset="-122"/>
              </a:rPr>
              <a:t>市场部：入</a:t>
            </a:r>
            <a:r>
              <a:rPr lang="en-US" altLang="zh-CN" sz="1600">
                <a:cs typeface="汉仪文黑-45简" panose="00020600040101010101" charset="-122"/>
              </a:rPr>
              <a:t>xx</a:t>
            </a:r>
            <a:r>
              <a:rPr lang="zh-CN" altLang="en-US" sz="1600">
                <a:cs typeface="汉仪文黑-45简" panose="00020600040101010101" charset="-122"/>
              </a:rPr>
              <a:t>人</a:t>
            </a:r>
            <a:endParaRPr lang="zh-CN" altLang="en-US" sz="1600">
              <a:cs typeface="汉仪文黑-45简" panose="00020600040101010101" charset="-122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7161530" y="2176145"/>
            <a:ext cx="187642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dist"/>
            <a:r>
              <a:rPr lang="zh-CN" altLang="en-US" sz="1600">
                <a:cs typeface="汉仪文黑-45简" panose="00020600040101010101" charset="-122"/>
              </a:rPr>
              <a:t>后勤部：入</a:t>
            </a:r>
            <a:r>
              <a:rPr lang="en-US" altLang="zh-CN" sz="1600">
                <a:cs typeface="汉仪文黑-45简" panose="00020600040101010101" charset="-122"/>
              </a:rPr>
              <a:t>xx</a:t>
            </a:r>
            <a:r>
              <a:rPr lang="zh-CN" altLang="en-US" sz="1600">
                <a:cs typeface="汉仪文黑-45简" panose="00020600040101010101" charset="-122"/>
              </a:rPr>
              <a:t>人</a:t>
            </a:r>
            <a:endParaRPr lang="zh-CN" altLang="en-US" sz="1600">
              <a:cs typeface="汉仪文黑-45简" panose="00020600040101010101" charset="-122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9628505" y="2176145"/>
            <a:ext cx="187642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dist"/>
            <a:r>
              <a:rPr lang="zh-CN" altLang="en-US" sz="1600">
                <a:cs typeface="汉仪文黑-45简" panose="00020600040101010101" charset="-122"/>
              </a:rPr>
              <a:t>客服部：入</a:t>
            </a:r>
            <a:r>
              <a:rPr lang="en-US" altLang="zh-CN" sz="1600">
                <a:cs typeface="汉仪文黑-45简" panose="00020600040101010101" charset="-122"/>
              </a:rPr>
              <a:t>xx</a:t>
            </a:r>
            <a:r>
              <a:rPr lang="zh-CN" altLang="en-US" sz="1600">
                <a:cs typeface="汉仪文黑-45简" panose="00020600040101010101" charset="-122"/>
              </a:rPr>
              <a:t>人</a:t>
            </a:r>
            <a:endParaRPr lang="zh-CN" altLang="en-US" sz="1600">
              <a:cs typeface="汉仪文黑-45简" panose="00020600040101010101" charset="-122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2103755" y="3242945"/>
            <a:ext cx="187642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dist"/>
            <a:r>
              <a:rPr lang="zh-CN" altLang="en-US" sz="1600">
                <a:cs typeface="汉仪文黑-45简" panose="00020600040101010101" charset="-122"/>
              </a:rPr>
              <a:t>事业部：入</a:t>
            </a:r>
            <a:r>
              <a:rPr lang="en-US" altLang="zh-CN" sz="1600">
                <a:cs typeface="汉仪文黑-45简" panose="00020600040101010101" charset="-122"/>
              </a:rPr>
              <a:t>xx</a:t>
            </a:r>
            <a:r>
              <a:rPr lang="zh-CN" altLang="en-US" sz="1600">
                <a:cs typeface="汉仪文黑-45简" panose="00020600040101010101" charset="-122"/>
              </a:rPr>
              <a:t>人</a:t>
            </a:r>
            <a:endParaRPr lang="zh-CN" altLang="en-US" sz="1600">
              <a:cs typeface="汉仪文黑-45简" panose="00020600040101010101" charset="-122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4570730" y="3242945"/>
            <a:ext cx="187642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dist"/>
            <a:r>
              <a:rPr lang="zh-CN" altLang="en-US" sz="1600">
                <a:cs typeface="汉仪文黑-45简" panose="00020600040101010101" charset="-122"/>
              </a:rPr>
              <a:t>销售部：入</a:t>
            </a:r>
            <a:r>
              <a:rPr lang="en-US" altLang="zh-CN" sz="1600">
                <a:cs typeface="汉仪文黑-45简" panose="00020600040101010101" charset="-122"/>
              </a:rPr>
              <a:t>xx</a:t>
            </a:r>
            <a:r>
              <a:rPr lang="zh-CN" altLang="en-US" sz="1600">
                <a:cs typeface="汉仪文黑-45简" panose="00020600040101010101" charset="-122"/>
              </a:rPr>
              <a:t>人</a:t>
            </a:r>
            <a:endParaRPr lang="zh-CN" altLang="en-US" sz="1600">
              <a:cs typeface="汉仪文黑-45简" panose="00020600040101010101" charset="-122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7161530" y="3242945"/>
            <a:ext cx="187642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dist"/>
            <a:r>
              <a:rPr lang="zh-CN" altLang="en-US" sz="1600">
                <a:cs typeface="汉仪文黑-45简" panose="00020600040101010101" charset="-122"/>
              </a:rPr>
              <a:t>推广部：入</a:t>
            </a:r>
            <a:r>
              <a:rPr lang="en-US" altLang="zh-CN" sz="1600">
                <a:cs typeface="汉仪文黑-45简" panose="00020600040101010101" charset="-122"/>
              </a:rPr>
              <a:t>xx</a:t>
            </a:r>
            <a:r>
              <a:rPr lang="zh-CN" altLang="en-US" sz="1600">
                <a:cs typeface="汉仪文黑-45简" panose="00020600040101010101" charset="-122"/>
              </a:rPr>
              <a:t>人</a:t>
            </a:r>
            <a:endParaRPr lang="zh-CN" altLang="en-US" sz="1600">
              <a:cs typeface="汉仪文黑-45简" panose="00020600040101010101" charset="-122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9593580" y="3242945"/>
            <a:ext cx="201993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sz="1600">
                <a:latin typeface="汉仪文黑-45简" panose="00020600040101010101" charset="-122"/>
                <a:ea typeface="汉仪文黑-45简" panose="00020600040101010101" charset="-122"/>
                <a:cs typeface="汉仪文黑-45简" panose="00020600040101010101" charset="-122"/>
              </a:rPr>
              <a:t>年度总入职</a:t>
            </a:r>
            <a:r>
              <a:rPr lang="en-US" altLang="zh-CN" sz="1600">
                <a:latin typeface="汉仪文黑-45简" panose="00020600040101010101" charset="-122"/>
                <a:ea typeface="汉仪文黑-45简" panose="00020600040101010101" charset="-122"/>
                <a:cs typeface="汉仪文黑-45简" panose="00020600040101010101" charset="-122"/>
              </a:rPr>
              <a:t>100</a:t>
            </a:r>
            <a:r>
              <a:rPr lang="zh-CN" altLang="en-US" sz="1600">
                <a:latin typeface="汉仪文黑-45简" panose="00020600040101010101" charset="-122"/>
                <a:ea typeface="汉仪文黑-45简" panose="00020600040101010101" charset="-122"/>
                <a:cs typeface="汉仪文黑-45简" panose="00020600040101010101" charset="-122"/>
              </a:rPr>
              <a:t>人</a:t>
            </a:r>
            <a:endParaRPr lang="zh-CN" altLang="en-US" sz="1600">
              <a:latin typeface="汉仪文黑-45简" panose="00020600040101010101" charset="-122"/>
              <a:ea typeface="汉仪文黑-45简" panose="00020600040101010101" charset="-122"/>
              <a:cs typeface="汉仪文黑-45简" panose="00020600040101010101" charset="-122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2103755" y="4443095"/>
            <a:ext cx="187642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dist"/>
            <a:r>
              <a:rPr lang="zh-CN" altLang="en-US" sz="1600">
                <a:cs typeface="汉仪文黑-45简" panose="00020600040101010101" charset="-122"/>
              </a:rPr>
              <a:t>人事部：离</a:t>
            </a:r>
            <a:r>
              <a:rPr lang="en-US" altLang="zh-CN" sz="1600">
                <a:cs typeface="汉仪文黑-45简" panose="00020600040101010101" charset="-122"/>
              </a:rPr>
              <a:t>xx</a:t>
            </a:r>
            <a:r>
              <a:rPr lang="zh-CN" altLang="en-US" sz="1600">
                <a:cs typeface="汉仪文黑-45简" panose="00020600040101010101" charset="-122"/>
              </a:rPr>
              <a:t>人</a:t>
            </a:r>
            <a:endParaRPr lang="zh-CN" altLang="en-US" sz="1600">
              <a:cs typeface="汉仪文黑-45简" panose="00020600040101010101" charset="-122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4570730" y="4443095"/>
            <a:ext cx="187642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dist"/>
            <a:r>
              <a:rPr lang="zh-CN" altLang="en-US" sz="1600">
                <a:cs typeface="汉仪文黑-45简" panose="00020600040101010101" charset="-122"/>
              </a:rPr>
              <a:t>市场部：</a:t>
            </a:r>
            <a:r>
              <a:rPr lang="zh-CN" altLang="en-US" sz="1600">
                <a:cs typeface="汉仪文黑-45简" panose="00020600040101010101" charset="-122"/>
                <a:sym typeface="+mn-ea"/>
              </a:rPr>
              <a:t>离</a:t>
            </a:r>
            <a:r>
              <a:rPr lang="en-US" altLang="zh-CN" sz="1600">
                <a:cs typeface="汉仪文黑-45简" panose="00020600040101010101" charset="-122"/>
              </a:rPr>
              <a:t>xx</a:t>
            </a:r>
            <a:r>
              <a:rPr lang="zh-CN" altLang="en-US" sz="1600">
                <a:cs typeface="汉仪文黑-45简" panose="00020600040101010101" charset="-122"/>
              </a:rPr>
              <a:t>人</a:t>
            </a:r>
            <a:endParaRPr lang="zh-CN" altLang="en-US" sz="1600">
              <a:cs typeface="汉仪文黑-45简" panose="00020600040101010101" charset="-122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7161530" y="4443095"/>
            <a:ext cx="187642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dist"/>
            <a:r>
              <a:rPr lang="zh-CN" altLang="en-US" sz="1600">
                <a:cs typeface="汉仪文黑-45简" panose="00020600040101010101" charset="-122"/>
              </a:rPr>
              <a:t>后勤部：</a:t>
            </a:r>
            <a:r>
              <a:rPr lang="zh-CN" altLang="en-US" sz="1600">
                <a:cs typeface="汉仪文黑-45简" panose="00020600040101010101" charset="-122"/>
                <a:sym typeface="+mn-ea"/>
              </a:rPr>
              <a:t>离</a:t>
            </a:r>
            <a:r>
              <a:rPr lang="en-US" altLang="zh-CN" sz="1600">
                <a:cs typeface="汉仪文黑-45简" panose="00020600040101010101" charset="-122"/>
              </a:rPr>
              <a:t>xx</a:t>
            </a:r>
            <a:r>
              <a:rPr lang="zh-CN" altLang="en-US" sz="1600">
                <a:cs typeface="汉仪文黑-45简" panose="00020600040101010101" charset="-122"/>
              </a:rPr>
              <a:t>人</a:t>
            </a:r>
            <a:endParaRPr lang="zh-CN" altLang="en-US" sz="1600">
              <a:cs typeface="汉仪文黑-45简" panose="00020600040101010101" charset="-122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9628505" y="4443095"/>
            <a:ext cx="187642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dist"/>
            <a:r>
              <a:rPr lang="zh-CN" altLang="en-US" sz="1600">
                <a:cs typeface="汉仪文黑-45简" panose="00020600040101010101" charset="-122"/>
              </a:rPr>
              <a:t>客服部：</a:t>
            </a:r>
            <a:r>
              <a:rPr lang="zh-CN" altLang="en-US" sz="1600">
                <a:cs typeface="汉仪文黑-45简" panose="00020600040101010101" charset="-122"/>
                <a:sym typeface="+mn-ea"/>
              </a:rPr>
              <a:t>离</a:t>
            </a:r>
            <a:r>
              <a:rPr lang="en-US" altLang="zh-CN" sz="1600">
                <a:cs typeface="汉仪文黑-45简" panose="00020600040101010101" charset="-122"/>
              </a:rPr>
              <a:t>xx</a:t>
            </a:r>
            <a:r>
              <a:rPr lang="zh-CN" altLang="en-US" sz="1600">
                <a:cs typeface="汉仪文黑-45简" panose="00020600040101010101" charset="-122"/>
              </a:rPr>
              <a:t>人</a:t>
            </a:r>
            <a:endParaRPr lang="zh-CN" altLang="en-US" sz="1600">
              <a:cs typeface="汉仪文黑-45简" panose="00020600040101010101" charset="-122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2103755" y="5509895"/>
            <a:ext cx="187642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dist"/>
            <a:r>
              <a:rPr lang="zh-CN" altLang="en-US" sz="1600">
                <a:cs typeface="汉仪文黑-45简" panose="00020600040101010101" charset="-122"/>
              </a:rPr>
              <a:t>事业部：</a:t>
            </a:r>
            <a:r>
              <a:rPr lang="zh-CN" altLang="en-US" sz="1600">
                <a:cs typeface="汉仪文黑-45简" panose="00020600040101010101" charset="-122"/>
                <a:sym typeface="+mn-ea"/>
              </a:rPr>
              <a:t>离</a:t>
            </a:r>
            <a:r>
              <a:rPr lang="en-US" altLang="zh-CN" sz="1600">
                <a:cs typeface="汉仪文黑-45简" panose="00020600040101010101" charset="-122"/>
              </a:rPr>
              <a:t>xx</a:t>
            </a:r>
            <a:r>
              <a:rPr lang="zh-CN" altLang="en-US" sz="1600">
                <a:cs typeface="汉仪文黑-45简" panose="00020600040101010101" charset="-122"/>
              </a:rPr>
              <a:t>人</a:t>
            </a:r>
            <a:endParaRPr lang="zh-CN" altLang="en-US" sz="1600">
              <a:cs typeface="汉仪文黑-45简" panose="00020600040101010101" charset="-122"/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4570730" y="5509895"/>
            <a:ext cx="187642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dist"/>
            <a:r>
              <a:rPr lang="zh-CN" altLang="en-US" sz="1600">
                <a:cs typeface="汉仪文黑-45简" panose="00020600040101010101" charset="-122"/>
              </a:rPr>
              <a:t>销售部：</a:t>
            </a:r>
            <a:r>
              <a:rPr lang="zh-CN" altLang="en-US" sz="1600">
                <a:cs typeface="汉仪文黑-45简" panose="00020600040101010101" charset="-122"/>
                <a:sym typeface="+mn-ea"/>
              </a:rPr>
              <a:t>离</a:t>
            </a:r>
            <a:r>
              <a:rPr lang="en-US" altLang="zh-CN" sz="1600">
                <a:cs typeface="汉仪文黑-45简" panose="00020600040101010101" charset="-122"/>
              </a:rPr>
              <a:t>xx</a:t>
            </a:r>
            <a:r>
              <a:rPr lang="zh-CN" altLang="en-US" sz="1600">
                <a:cs typeface="汉仪文黑-45简" panose="00020600040101010101" charset="-122"/>
              </a:rPr>
              <a:t>人</a:t>
            </a:r>
            <a:endParaRPr lang="zh-CN" altLang="en-US" sz="1600">
              <a:cs typeface="汉仪文黑-45简" panose="00020600040101010101" charset="-122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7161530" y="5509895"/>
            <a:ext cx="187642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dist"/>
            <a:r>
              <a:rPr lang="zh-CN" altLang="en-US" sz="1600">
                <a:cs typeface="汉仪文黑-45简" panose="00020600040101010101" charset="-122"/>
              </a:rPr>
              <a:t>推广部：</a:t>
            </a:r>
            <a:r>
              <a:rPr lang="zh-CN" altLang="en-US" sz="1600">
                <a:cs typeface="汉仪文黑-45简" panose="00020600040101010101" charset="-122"/>
                <a:sym typeface="+mn-ea"/>
              </a:rPr>
              <a:t>离</a:t>
            </a:r>
            <a:r>
              <a:rPr lang="en-US" altLang="zh-CN" sz="1600">
                <a:cs typeface="汉仪文黑-45简" panose="00020600040101010101" charset="-122"/>
              </a:rPr>
              <a:t>xx</a:t>
            </a:r>
            <a:r>
              <a:rPr lang="zh-CN" altLang="en-US" sz="1600">
                <a:cs typeface="汉仪文黑-45简" panose="00020600040101010101" charset="-122"/>
              </a:rPr>
              <a:t>人</a:t>
            </a:r>
            <a:endParaRPr lang="zh-CN" altLang="en-US" sz="1600">
              <a:cs typeface="汉仪文黑-45简" panose="00020600040101010101" charset="-122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9593580" y="5509895"/>
            <a:ext cx="201993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sz="1600">
                <a:latin typeface="汉仪文黑-45简" panose="00020600040101010101" charset="-122"/>
                <a:ea typeface="汉仪文黑-45简" panose="00020600040101010101" charset="-122"/>
                <a:cs typeface="汉仪文黑-45简" panose="00020600040101010101" charset="-122"/>
              </a:rPr>
              <a:t>年度总离职</a:t>
            </a:r>
            <a:r>
              <a:rPr lang="en-US" altLang="zh-CN" sz="1600">
                <a:latin typeface="汉仪文黑-45简" panose="00020600040101010101" charset="-122"/>
                <a:ea typeface="汉仪文黑-45简" panose="00020600040101010101" charset="-122"/>
                <a:cs typeface="汉仪文黑-45简" panose="00020600040101010101" charset="-122"/>
              </a:rPr>
              <a:t>100</a:t>
            </a:r>
            <a:r>
              <a:rPr lang="zh-CN" altLang="en-US" sz="1600">
                <a:latin typeface="汉仪文黑-45简" panose="00020600040101010101" charset="-122"/>
                <a:ea typeface="汉仪文黑-45简" panose="00020600040101010101" charset="-122"/>
                <a:cs typeface="汉仪文黑-45简" panose="00020600040101010101" charset="-122"/>
              </a:rPr>
              <a:t>人</a:t>
            </a:r>
            <a:endParaRPr lang="zh-CN" altLang="en-US" sz="1600">
              <a:latin typeface="汉仪文黑-45简" panose="00020600040101010101" charset="-122"/>
              <a:ea typeface="汉仪文黑-45简" panose="00020600040101010101" charset="-122"/>
              <a:cs typeface="汉仪文黑-45简" panose="00020600040101010101" charset="-122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3648393" y="575945"/>
            <a:ext cx="489521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dist"/>
            <a:r>
              <a:rPr lang="zh-CN" altLang="en-US" sz="3600">
                <a:solidFill>
                  <a:schemeClr val="tx1">
                    <a:lumMod val="85000"/>
                    <a:lumOff val="15000"/>
                  </a:schemeClr>
                </a:solidFill>
                <a:latin typeface="汉仪文黑-75简" panose="00020600040101010101" charset="-122"/>
                <a:ea typeface="汉仪文黑-75简" panose="00020600040101010101" charset="-122"/>
                <a:cs typeface="汉仪文黑-45简" panose="00020600040101010101" charset="-122"/>
              </a:rPr>
              <a:t>人力资源各项指标统计</a:t>
            </a:r>
            <a:endParaRPr lang="zh-CN" altLang="en-US" sz="3600">
              <a:solidFill>
                <a:schemeClr val="tx1">
                  <a:lumMod val="85000"/>
                  <a:lumOff val="15000"/>
                </a:schemeClr>
              </a:solidFill>
              <a:latin typeface="汉仪文黑-75简" panose="00020600040101010101" charset="-122"/>
              <a:ea typeface="汉仪文黑-75简" panose="00020600040101010101" charset="-122"/>
              <a:cs typeface="汉仪文黑-45简" panose="00020600040101010101" charset="-122"/>
            </a:endParaRPr>
          </a:p>
        </p:txBody>
      </p:sp>
      <p:graphicFrame>
        <p:nvGraphicFramePr>
          <p:cNvPr id="3" name="表格 2"/>
          <p:cNvGraphicFramePr/>
          <p:nvPr>
            <p:custDataLst>
              <p:tags r:id="rId1"/>
            </p:custDataLst>
          </p:nvPr>
        </p:nvGraphicFramePr>
        <p:xfrm>
          <a:off x="517525" y="1729105"/>
          <a:ext cx="5417820" cy="459613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805940"/>
                <a:gridCol w="1805940"/>
                <a:gridCol w="1805940"/>
              </a:tblGrid>
              <a:tr h="656590">
                <a:tc gridSpan="3"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  <a:cs typeface="汉仪文黑-45简" panose="00020600040101010101" charset="-122"/>
                        </a:rPr>
                        <a:t>学历结构</a:t>
                      </a:r>
                      <a:r>
                        <a:rPr lang="en-US" altLang="zh-CN">
                          <a:cs typeface="汉仪文黑-45简" panose="00020600040101010101" charset="-122"/>
                        </a:rPr>
                        <a:t> </a:t>
                      </a:r>
                      <a:endParaRPr lang="zh-CN" altLang="en-US">
                        <a:cs typeface="汉仪文黑-45简" panose="00020600040101010101" charset="-122"/>
                      </a:endParaRPr>
                    </a:p>
                  </a:txBody>
                  <a:tcPr anchor="ctr" anchorCtr="1"/>
                </a:tc>
                <a:tc hMerge="1">
                  <a:tcPr/>
                </a:tc>
                <a:tc hMerge="1">
                  <a:tcPr/>
                </a:tc>
              </a:tr>
              <a:tr h="65659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 b="0">
                          <a:cs typeface="汉仪文黑-45简" panose="00020600040101010101" charset="-122"/>
                        </a:rPr>
                        <a:t>学历</a:t>
                      </a:r>
                      <a:endParaRPr lang="zh-CN" altLang="en-US" sz="1800" b="0">
                        <a:cs typeface="汉仪文黑-45简" panose="00020600040101010101" charset="-122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b="0">
                          <a:cs typeface="汉仪文黑-45简" panose="00020600040101010101" charset="-122"/>
                        </a:rPr>
                        <a:t>人数</a:t>
                      </a:r>
                      <a:endParaRPr lang="zh-CN" altLang="en-US" b="0">
                        <a:cs typeface="汉仪文黑-45简" panose="00020600040101010101" charset="-122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b="0">
                          <a:cs typeface="汉仪文黑-45简" panose="00020600040101010101" charset="-122"/>
                        </a:rPr>
                        <a:t>占比</a:t>
                      </a:r>
                      <a:endParaRPr lang="zh-CN" altLang="en-US" b="0">
                        <a:cs typeface="汉仪文黑-45简" panose="00020600040101010101" charset="-122"/>
                      </a:endParaRPr>
                    </a:p>
                  </a:txBody>
                  <a:tcPr anchor="ctr" anchorCtr="1"/>
                </a:tc>
              </a:tr>
              <a:tr h="65659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600">
                          <a:cs typeface="汉仪文黑-45简" panose="00020600040101010101" charset="-122"/>
                        </a:rPr>
                        <a:t>硕士及以上</a:t>
                      </a:r>
                      <a:endParaRPr lang="zh-CN" altLang="en-US" sz="1600">
                        <a:cs typeface="汉仪文黑-45简" panose="00020600040101010101" charset="-122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>
                          <a:cs typeface="汉仪文黑-45简" panose="00020600040101010101" charset="-122"/>
                        </a:rPr>
                        <a:t>5</a:t>
                      </a:r>
                      <a:endParaRPr lang="en-US" altLang="zh-CN" sz="1600">
                        <a:cs typeface="汉仪文黑-45简" panose="00020600040101010101" charset="-122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>
                          <a:cs typeface="汉仪文黑-45简" panose="00020600040101010101" charset="-122"/>
                        </a:rPr>
                        <a:t>0.5%</a:t>
                      </a:r>
                      <a:endParaRPr lang="en-US" altLang="zh-CN" sz="1600">
                        <a:cs typeface="汉仪文黑-45简" panose="00020600040101010101" charset="-122"/>
                      </a:endParaRPr>
                    </a:p>
                  </a:txBody>
                  <a:tcPr anchor="ctr" anchorCtr="1"/>
                </a:tc>
              </a:tr>
              <a:tr h="65659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600">
                          <a:cs typeface="汉仪文黑-45简" panose="00020600040101010101" charset="-122"/>
                        </a:rPr>
                        <a:t>本科</a:t>
                      </a:r>
                      <a:endParaRPr lang="zh-CN" altLang="en-US" sz="1600">
                        <a:cs typeface="汉仪文黑-45简" panose="00020600040101010101" charset="-122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>
                          <a:cs typeface="汉仪文黑-45简" panose="00020600040101010101" charset="-122"/>
                        </a:rPr>
                        <a:t>300</a:t>
                      </a:r>
                      <a:endParaRPr lang="en-US" altLang="zh-CN" sz="1600">
                        <a:cs typeface="汉仪文黑-45简" panose="00020600040101010101" charset="-122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>
                          <a:cs typeface="汉仪文黑-45简" panose="00020600040101010101" charset="-122"/>
                        </a:rPr>
                        <a:t>6%</a:t>
                      </a:r>
                      <a:endParaRPr lang="en-US" altLang="zh-CN" sz="1600">
                        <a:cs typeface="汉仪文黑-45简" panose="00020600040101010101" charset="-122"/>
                      </a:endParaRPr>
                    </a:p>
                  </a:txBody>
                  <a:tcPr anchor="ctr" anchorCtr="1"/>
                </a:tc>
              </a:tr>
              <a:tr h="65659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600">
                          <a:cs typeface="汉仪文黑-45简" panose="00020600040101010101" charset="-122"/>
                        </a:rPr>
                        <a:t>大专</a:t>
                      </a:r>
                      <a:endParaRPr lang="zh-CN" altLang="en-US" sz="1600">
                        <a:cs typeface="汉仪文黑-45简" panose="00020600040101010101" charset="-122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>
                          <a:cs typeface="汉仪文黑-45简" panose="00020600040101010101" charset="-122"/>
                        </a:rPr>
                        <a:t>500</a:t>
                      </a:r>
                      <a:endParaRPr lang="en-US" altLang="zh-CN" sz="1600">
                        <a:cs typeface="汉仪文黑-45简" panose="00020600040101010101" charset="-122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>
                          <a:cs typeface="汉仪文黑-45简" panose="00020600040101010101" charset="-122"/>
                        </a:rPr>
                        <a:t>10%</a:t>
                      </a:r>
                      <a:endParaRPr lang="en-US" altLang="zh-CN" sz="1600">
                        <a:cs typeface="汉仪文黑-45简" panose="00020600040101010101" charset="-122"/>
                      </a:endParaRPr>
                    </a:p>
                  </a:txBody>
                  <a:tcPr anchor="ctr" anchorCtr="1"/>
                </a:tc>
              </a:tr>
              <a:tr h="65659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600">
                          <a:cs typeface="汉仪文黑-45简" panose="00020600040101010101" charset="-122"/>
                        </a:rPr>
                        <a:t>中专（中技）</a:t>
                      </a:r>
                      <a:endParaRPr lang="zh-CN" altLang="en-US" sz="1600">
                        <a:cs typeface="汉仪文黑-45简" panose="00020600040101010101" charset="-122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>
                          <a:cs typeface="汉仪文黑-45简" panose="00020600040101010101" charset="-122"/>
                        </a:rPr>
                        <a:t>700</a:t>
                      </a:r>
                      <a:endParaRPr lang="en-US" altLang="zh-CN" sz="1600">
                        <a:cs typeface="汉仪文黑-45简" panose="00020600040101010101" charset="-122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>
                          <a:cs typeface="汉仪文黑-45简" panose="00020600040101010101" charset="-122"/>
                        </a:rPr>
                        <a:t>20%</a:t>
                      </a:r>
                      <a:endParaRPr lang="en-US" altLang="zh-CN" sz="1600">
                        <a:cs typeface="汉仪文黑-45简" panose="00020600040101010101" charset="-122"/>
                      </a:endParaRPr>
                    </a:p>
                  </a:txBody>
                  <a:tcPr anchor="ctr" anchorCtr="1"/>
                </a:tc>
              </a:tr>
              <a:tr h="65659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600">
                          <a:cs typeface="汉仪文黑-45简" panose="00020600040101010101" charset="-122"/>
                        </a:rPr>
                        <a:t>高中及以下</a:t>
                      </a:r>
                      <a:endParaRPr lang="zh-CN" altLang="en-US" sz="1600">
                        <a:cs typeface="汉仪文黑-45简" panose="00020600040101010101" charset="-122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>
                          <a:cs typeface="汉仪文黑-45简" panose="00020600040101010101" charset="-122"/>
                        </a:rPr>
                        <a:t>1500</a:t>
                      </a:r>
                      <a:endParaRPr lang="en-US" altLang="zh-CN" sz="1600">
                        <a:cs typeface="汉仪文黑-45简" panose="00020600040101010101" charset="-122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>
                          <a:cs typeface="汉仪文黑-45简" panose="00020600040101010101" charset="-122"/>
                        </a:rPr>
                        <a:t>75%</a:t>
                      </a:r>
                      <a:endParaRPr lang="en-US" altLang="zh-CN" sz="1600">
                        <a:cs typeface="汉仪文黑-45简" panose="00020600040101010101" charset="-122"/>
                      </a:endParaRPr>
                    </a:p>
                  </a:txBody>
                  <a:tcPr anchor="ctr" anchorCtr="1"/>
                </a:tc>
              </a:tr>
            </a:tbl>
          </a:graphicData>
        </a:graphic>
      </p:graphicFrame>
      <p:graphicFrame>
        <p:nvGraphicFramePr>
          <p:cNvPr id="4" name="表格 3"/>
          <p:cNvGraphicFramePr/>
          <p:nvPr>
            <p:custDataLst>
              <p:tags r:id="rId2"/>
            </p:custDataLst>
          </p:nvPr>
        </p:nvGraphicFramePr>
        <p:xfrm>
          <a:off x="6255385" y="1711325"/>
          <a:ext cx="5417820" cy="459613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805940"/>
                <a:gridCol w="1805940"/>
                <a:gridCol w="1805940"/>
              </a:tblGrid>
              <a:tr h="656590">
                <a:tc gridSpan="3"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cs typeface="汉仪文黑-45简" panose="00020600040101010101" charset="-122"/>
                        </a:rPr>
                        <a:t>人员类别结构</a:t>
                      </a:r>
                      <a:endParaRPr lang="zh-CN" altLang="en-US">
                        <a:cs typeface="汉仪文黑-45简" panose="00020600040101010101" charset="-122"/>
                      </a:endParaRPr>
                    </a:p>
                  </a:txBody>
                  <a:tcPr anchor="ctr" anchorCtr="1"/>
                </a:tc>
                <a:tc hMerge="1">
                  <a:tcPr/>
                </a:tc>
                <a:tc hMerge="1">
                  <a:tcPr/>
                </a:tc>
              </a:tr>
              <a:tr h="65659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 b="0">
                          <a:cs typeface="汉仪文黑-45简" panose="00020600040101010101" charset="-122"/>
                        </a:rPr>
                        <a:t>类别</a:t>
                      </a:r>
                      <a:endParaRPr lang="zh-CN" altLang="en-US" sz="1800" b="0">
                        <a:cs typeface="汉仪文黑-45简" panose="00020600040101010101" charset="-122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b="0">
                          <a:cs typeface="汉仪文黑-45简" panose="00020600040101010101" charset="-122"/>
                        </a:rPr>
                        <a:t>人数</a:t>
                      </a:r>
                      <a:endParaRPr lang="zh-CN" altLang="en-US" b="0">
                        <a:cs typeface="汉仪文黑-45简" panose="00020600040101010101" charset="-122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b="0">
                          <a:cs typeface="汉仪文黑-45简" panose="00020600040101010101" charset="-122"/>
                        </a:rPr>
                        <a:t>占比</a:t>
                      </a:r>
                      <a:endParaRPr lang="zh-CN" altLang="en-US" b="0">
                        <a:cs typeface="汉仪文黑-45简" panose="00020600040101010101" charset="-122"/>
                      </a:endParaRPr>
                    </a:p>
                  </a:txBody>
                  <a:tcPr anchor="ctr" anchorCtr="1"/>
                </a:tc>
              </a:tr>
              <a:tr h="65659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600">
                          <a:cs typeface="汉仪文黑-45简" panose="00020600040101010101" charset="-122"/>
                        </a:rPr>
                        <a:t>中层管理及以上</a:t>
                      </a:r>
                      <a:endParaRPr lang="zh-CN" altLang="en-US" sz="1600">
                        <a:cs typeface="汉仪文黑-45简" panose="00020600040101010101" charset="-122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>
                          <a:cs typeface="汉仪文黑-45简" panose="00020600040101010101" charset="-122"/>
                        </a:rPr>
                        <a:t>50</a:t>
                      </a:r>
                      <a:endParaRPr lang="en-US" altLang="zh-CN" sz="1600">
                        <a:cs typeface="汉仪文黑-45简" panose="00020600040101010101" charset="-122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>
                          <a:cs typeface="汉仪文黑-45简" panose="00020600040101010101" charset="-122"/>
                        </a:rPr>
                        <a:t>5%</a:t>
                      </a:r>
                      <a:endParaRPr lang="en-US" altLang="zh-CN" sz="1600">
                        <a:cs typeface="汉仪文黑-45简" panose="00020600040101010101" charset="-122"/>
                      </a:endParaRPr>
                    </a:p>
                  </a:txBody>
                  <a:tcPr anchor="ctr" anchorCtr="1"/>
                </a:tc>
              </a:tr>
              <a:tr h="65659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600">
                          <a:cs typeface="汉仪文黑-45简" panose="00020600040101010101" charset="-122"/>
                        </a:rPr>
                        <a:t>工程技术人员</a:t>
                      </a:r>
                      <a:endParaRPr lang="zh-CN" altLang="en-US" sz="1600">
                        <a:cs typeface="汉仪文黑-45简" panose="00020600040101010101" charset="-122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>
                          <a:cs typeface="汉仪文黑-45简" panose="00020600040101010101" charset="-122"/>
                        </a:rPr>
                        <a:t>100</a:t>
                      </a:r>
                      <a:endParaRPr lang="en-US" altLang="zh-CN" sz="1600">
                        <a:cs typeface="汉仪文黑-45简" panose="00020600040101010101" charset="-122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>
                          <a:cs typeface="汉仪文黑-45简" panose="00020600040101010101" charset="-122"/>
                        </a:rPr>
                        <a:t>9%</a:t>
                      </a:r>
                      <a:endParaRPr lang="en-US" altLang="zh-CN" sz="1600">
                        <a:cs typeface="汉仪文黑-45简" panose="00020600040101010101" charset="-122"/>
                      </a:endParaRPr>
                    </a:p>
                  </a:txBody>
                  <a:tcPr anchor="ctr" anchorCtr="1"/>
                </a:tc>
              </a:tr>
              <a:tr h="65659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600">
                          <a:cs typeface="汉仪文黑-45简" panose="00020600040101010101" charset="-122"/>
                        </a:rPr>
                        <a:t>营销人员</a:t>
                      </a:r>
                      <a:endParaRPr lang="zh-CN" altLang="en-US" sz="1600">
                        <a:cs typeface="汉仪文黑-45简" panose="00020600040101010101" charset="-122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>
                          <a:cs typeface="汉仪文黑-45简" panose="00020600040101010101" charset="-122"/>
                        </a:rPr>
                        <a:t>300</a:t>
                      </a:r>
                      <a:endParaRPr lang="en-US" altLang="zh-CN" sz="1600">
                        <a:cs typeface="汉仪文黑-45简" panose="00020600040101010101" charset="-122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>
                          <a:cs typeface="汉仪文黑-45简" panose="00020600040101010101" charset="-122"/>
                        </a:rPr>
                        <a:t>20%</a:t>
                      </a:r>
                      <a:endParaRPr lang="en-US" altLang="zh-CN" sz="1600">
                        <a:cs typeface="汉仪文黑-45简" panose="00020600040101010101" charset="-122"/>
                      </a:endParaRPr>
                    </a:p>
                  </a:txBody>
                  <a:tcPr anchor="ctr" anchorCtr="1"/>
                </a:tc>
              </a:tr>
              <a:tr h="65659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600">
                          <a:cs typeface="汉仪文黑-45简" panose="00020600040101010101" charset="-122"/>
                        </a:rPr>
                        <a:t>辅助人员</a:t>
                      </a:r>
                      <a:endParaRPr lang="zh-CN" altLang="en-US" sz="1600">
                        <a:cs typeface="汉仪文黑-45简" panose="00020600040101010101" charset="-122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>
                          <a:cs typeface="汉仪文黑-45简" panose="00020600040101010101" charset="-122"/>
                        </a:rPr>
                        <a:t>100</a:t>
                      </a:r>
                      <a:endParaRPr lang="en-US" altLang="zh-CN" sz="1600">
                        <a:cs typeface="汉仪文黑-45简" panose="00020600040101010101" charset="-122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>
                          <a:cs typeface="汉仪文黑-45简" panose="00020600040101010101" charset="-122"/>
                        </a:rPr>
                        <a:t>9%</a:t>
                      </a:r>
                      <a:endParaRPr lang="en-US" altLang="zh-CN" sz="1600">
                        <a:cs typeface="汉仪文黑-45简" panose="00020600040101010101" charset="-122"/>
                      </a:endParaRPr>
                    </a:p>
                  </a:txBody>
                  <a:tcPr anchor="ctr" anchorCtr="1"/>
                </a:tc>
              </a:tr>
              <a:tr h="65659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600">
                          <a:cs typeface="汉仪文黑-45简" panose="00020600040101010101" charset="-122"/>
                        </a:rPr>
                        <a:t>生产人员</a:t>
                      </a:r>
                      <a:endParaRPr lang="zh-CN" altLang="en-US" sz="1600">
                        <a:cs typeface="汉仪文黑-45简" panose="00020600040101010101" charset="-122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>
                          <a:cs typeface="汉仪文黑-45简" panose="00020600040101010101" charset="-122"/>
                        </a:rPr>
                        <a:t>1500</a:t>
                      </a:r>
                      <a:endParaRPr lang="en-US" altLang="zh-CN" sz="1600">
                        <a:cs typeface="汉仪文黑-45简" panose="00020600040101010101" charset="-122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>
                          <a:cs typeface="汉仪文黑-45简" panose="00020600040101010101" charset="-122"/>
                        </a:rPr>
                        <a:t>75%</a:t>
                      </a:r>
                      <a:endParaRPr lang="en-US" altLang="zh-CN" sz="1600">
                        <a:cs typeface="汉仪文黑-45简" panose="00020600040101010101" charset="-122"/>
                      </a:endParaRPr>
                    </a:p>
                  </a:txBody>
                  <a:tcPr anchor="ctr" anchorCtr="1"/>
                </a:tc>
              </a:tr>
            </a:tbl>
          </a:graphicData>
        </a:graphic>
      </p:graphicFrame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" name="圆角矩形 12"/>
          <p:cNvSpPr/>
          <p:nvPr/>
        </p:nvSpPr>
        <p:spPr>
          <a:xfrm>
            <a:off x="5003800" y="1967865"/>
            <a:ext cx="3220085" cy="1289050"/>
          </a:xfrm>
          <a:prstGeom prst="roundRect">
            <a:avLst>
              <a:gd name="adj" fmla="val 12393"/>
            </a:avLst>
          </a:prstGeom>
          <a:solidFill>
            <a:srgbClr val="FBFAFB"/>
          </a:solidFill>
          <a:ln>
            <a:solidFill>
              <a:srgbClr val="FBB8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汉仪文黑-45简" panose="00020600040101010101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648393" y="575945"/>
            <a:ext cx="489521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dist"/>
            <a:r>
              <a:rPr lang="zh-CN" altLang="en-US" sz="3600">
                <a:solidFill>
                  <a:schemeClr val="tx1">
                    <a:lumMod val="85000"/>
                    <a:lumOff val="15000"/>
                  </a:schemeClr>
                </a:solidFill>
                <a:latin typeface="汉仪文黑-75简" panose="00020600040101010101" charset="-122"/>
                <a:ea typeface="汉仪文黑-75简" panose="00020600040101010101" charset="-122"/>
                <a:cs typeface="汉仪文黑-45简" panose="00020600040101010101" charset="-122"/>
              </a:rPr>
              <a:t>公司员工培训情况</a:t>
            </a:r>
            <a:endParaRPr lang="zh-CN" altLang="en-US" sz="3600">
              <a:solidFill>
                <a:schemeClr val="tx1">
                  <a:lumMod val="85000"/>
                  <a:lumOff val="15000"/>
                </a:schemeClr>
              </a:solidFill>
              <a:latin typeface="汉仪文黑-75简" panose="00020600040101010101" charset="-122"/>
              <a:ea typeface="汉仪文黑-75简" panose="00020600040101010101" charset="-122"/>
              <a:cs typeface="汉仪文黑-45简" panose="00020600040101010101" charset="-122"/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517525" y="1967865"/>
            <a:ext cx="3698875" cy="1289050"/>
          </a:xfrm>
          <a:prstGeom prst="roundRect">
            <a:avLst>
              <a:gd name="adj" fmla="val 12393"/>
            </a:avLst>
          </a:prstGeom>
          <a:solidFill>
            <a:srgbClr val="FBB8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汉仪文黑-45简" panose="00020600040101010101" charset="-122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517525" y="3394075"/>
            <a:ext cx="3698875" cy="1289050"/>
          </a:xfrm>
          <a:prstGeom prst="roundRect">
            <a:avLst>
              <a:gd name="adj" fmla="val 12393"/>
            </a:avLst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汉仪文黑-45简" panose="00020600040101010101" charset="-122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517525" y="4820285"/>
            <a:ext cx="3698875" cy="1289050"/>
          </a:xfrm>
          <a:prstGeom prst="roundRect">
            <a:avLst>
              <a:gd name="adj" fmla="val 12393"/>
            </a:avLst>
          </a:prstGeom>
          <a:solidFill>
            <a:srgbClr val="FBB8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汉仪文黑-45简" panose="00020600040101010101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72503" y="2428240"/>
            <a:ext cx="27889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dist"/>
            <a:r>
              <a:rPr lang="zh-CN" altLang="en-US">
                <a:cs typeface="汉仪文黑-45简" panose="00020600040101010101" charset="-122"/>
              </a:rPr>
              <a:t>培训总人次：</a:t>
            </a:r>
            <a:r>
              <a:rPr lang="en-US" altLang="zh-CN">
                <a:cs typeface="汉仪文黑-45简" panose="00020600040101010101" charset="-122"/>
              </a:rPr>
              <a:t>3888</a:t>
            </a:r>
            <a:r>
              <a:rPr lang="zh-CN" altLang="en-US">
                <a:cs typeface="汉仪文黑-45简" panose="00020600040101010101" charset="-122"/>
              </a:rPr>
              <a:t>人次</a:t>
            </a:r>
            <a:endParaRPr lang="zh-CN" altLang="en-US">
              <a:cs typeface="汉仪文黑-45简" panose="00020600040101010101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972503" y="3854450"/>
            <a:ext cx="27889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dist"/>
            <a:r>
              <a:rPr lang="zh-CN" altLang="en-US">
                <a:solidFill>
                  <a:schemeClr val="bg1"/>
                </a:solidFill>
                <a:cs typeface="汉仪文黑-45简" panose="00020600040101010101" charset="-122"/>
              </a:rPr>
              <a:t>培训总课时：</a:t>
            </a:r>
            <a:r>
              <a:rPr lang="en-US">
                <a:solidFill>
                  <a:schemeClr val="bg1"/>
                </a:solidFill>
                <a:cs typeface="汉仪文黑-45简" panose="00020600040101010101" charset="-122"/>
              </a:rPr>
              <a:t>7999</a:t>
            </a:r>
            <a:r>
              <a:rPr lang="zh-CN" altLang="en-US">
                <a:solidFill>
                  <a:schemeClr val="bg1"/>
                </a:solidFill>
                <a:cs typeface="汉仪文黑-45简" panose="00020600040101010101" charset="-122"/>
              </a:rPr>
              <a:t>小时</a:t>
            </a:r>
            <a:endParaRPr lang="zh-CN" altLang="en-US">
              <a:solidFill>
                <a:schemeClr val="bg1"/>
              </a:solidFill>
              <a:cs typeface="汉仪文黑-45简" panose="00020600040101010101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972503" y="5280660"/>
            <a:ext cx="27889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dist"/>
            <a:r>
              <a:rPr lang="zh-CN">
                <a:cs typeface="汉仪文黑-45简" panose="00020600040101010101" charset="-122"/>
              </a:rPr>
              <a:t>培训</a:t>
            </a:r>
            <a:r>
              <a:rPr>
                <a:cs typeface="汉仪文黑-45简" panose="00020600040101010101" charset="-122"/>
              </a:rPr>
              <a:t>备注</a:t>
            </a:r>
            <a:r>
              <a:rPr lang="zh-CN">
                <a:cs typeface="汉仪文黑-45简" panose="00020600040101010101" charset="-122"/>
              </a:rPr>
              <a:t>和总结</a:t>
            </a:r>
            <a:endParaRPr lang="zh-CN">
              <a:cs typeface="汉仪文黑-45简" panose="00020600040101010101" charset="-122"/>
            </a:endParaRPr>
          </a:p>
        </p:txBody>
      </p:sp>
      <p:sp>
        <p:nvSpPr>
          <p:cNvPr id="9" name="等腰三角形 8"/>
          <p:cNvSpPr/>
          <p:nvPr/>
        </p:nvSpPr>
        <p:spPr>
          <a:xfrm rot="5400000">
            <a:off x="4533900" y="2465705"/>
            <a:ext cx="220345" cy="133985"/>
          </a:xfrm>
          <a:prstGeom prst="triangle">
            <a:avLst/>
          </a:prstGeom>
          <a:solidFill>
            <a:srgbClr val="FBB8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汉仪文黑-45简" panose="00020600040101010101" charset="-122"/>
            </a:endParaRPr>
          </a:p>
        </p:txBody>
      </p:sp>
      <p:sp>
        <p:nvSpPr>
          <p:cNvPr id="10" name="等腰三角形 9"/>
          <p:cNvSpPr/>
          <p:nvPr/>
        </p:nvSpPr>
        <p:spPr>
          <a:xfrm rot="5400000">
            <a:off x="4533900" y="3931920"/>
            <a:ext cx="220345" cy="133985"/>
          </a:xfrm>
          <a:prstGeom prst="triangl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汉仪文黑-45简" panose="00020600040101010101" charset="-122"/>
            </a:endParaRPr>
          </a:p>
        </p:txBody>
      </p:sp>
      <p:sp>
        <p:nvSpPr>
          <p:cNvPr id="11" name="等腰三角形 10"/>
          <p:cNvSpPr/>
          <p:nvPr/>
        </p:nvSpPr>
        <p:spPr>
          <a:xfrm rot="5400000">
            <a:off x="4533900" y="5321935"/>
            <a:ext cx="220345" cy="133985"/>
          </a:xfrm>
          <a:prstGeom prst="triangle">
            <a:avLst/>
          </a:prstGeom>
          <a:solidFill>
            <a:srgbClr val="FBB8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汉仪文黑-45简" panose="00020600040101010101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512118" y="2428240"/>
            <a:ext cx="22034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dist"/>
            <a:r>
              <a:rPr lang="zh-CN" altLang="en-US">
                <a:cs typeface="汉仪文黑-45简" panose="00020600040101010101" charset="-122"/>
              </a:rPr>
              <a:t>外训人次：88人</a:t>
            </a:r>
            <a:endParaRPr lang="zh-CN" altLang="en-US">
              <a:cs typeface="汉仪文黑-45简" panose="00020600040101010101" charset="-122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8453120" y="1967865"/>
            <a:ext cx="3220085" cy="1289050"/>
          </a:xfrm>
          <a:prstGeom prst="roundRect">
            <a:avLst>
              <a:gd name="adj" fmla="val 12393"/>
            </a:avLst>
          </a:prstGeom>
          <a:solidFill>
            <a:srgbClr val="FBFAFB"/>
          </a:solidFill>
          <a:ln>
            <a:solidFill>
              <a:srgbClr val="FBB8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汉仪文黑-45简" panose="00020600040101010101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8936355" y="2428240"/>
            <a:ext cx="22536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dist"/>
            <a:r>
              <a:rPr lang="zh-CN" altLang="en-US">
                <a:cs typeface="汉仪文黑-45简" panose="00020600040101010101" charset="-122"/>
              </a:rPr>
              <a:t>内训人次：3688人</a:t>
            </a:r>
            <a:endParaRPr lang="zh-CN" altLang="en-US">
              <a:cs typeface="汉仪文黑-45简" panose="00020600040101010101" charset="-122"/>
            </a:endParaRPr>
          </a:p>
        </p:txBody>
      </p:sp>
      <p:sp>
        <p:nvSpPr>
          <p:cNvPr id="16" name="圆角矩形 15"/>
          <p:cNvSpPr/>
          <p:nvPr/>
        </p:nvSpPr>
        <p:spPr>
          <a:xfrm>
            <a:off x="5003800" y="3405505"/>
            <a:ext cx="3220085" cy="1289050"/>
          </a:xfrm>
          <a:prstGeom prst="roundRect">
            <a:avLst>
              <a:gd name="adj" fmla="val 12393"/>
            </a:avLst>
          </a:prstGeom>
          <a:solidFill>
            <a:srgbClr val="FBFAFB"/>
          </a:solidFill>
          <a:ln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汉仪文黑-45简" panose="00020600040101010101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5512118" y="3865880"/>
            <a:ext cx="22034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dist"/>
            <a:r>
              <a:rPr lang="zh-CN" altLang="en-US">
                <a:cs typeface="汉仪文黑-45简" panose="00020600040101010101" charset="-122"/>
              </a:rPr>
              <a:t>外训课时：</a:t>
            </a:r>
            <a:r>
              <a:rPr lang="en-US" altLang="zh-CN">
                <a:cs typeface="汉仪文黑-45简" panose="00020600040101010101" charset="-122"/>
              </a:rPr>
              <a:t>2</a:t>
            </a:r>
            <a:r>
              <a:rPr lang="zh-CN" altLang="en-US">
                <a:cs typeface="汉仪文黑-45简" panose="00020600040101010101" charset="-122"/>
              </a:rPr>
              <a:t>88小时</a:t>
            </a:r>
            <a:endParaRPr lang="zh-CN" altLang="en-US">
              <a:cs typeface="汉仪文黑-45简" panose="00020600040101010101" charset="-122"/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8453120" y="3405505"/>
            <a:ext cx="3220085" cy="1289050"/>
          </a:xfrm>
          <a:prstGeom prst="roundRect">
            <a:avLst>
              <a:gd name="adj" fmla="val 12393"/>
            </a:avLst>
          </a:prstGeom>
          <a:solidFill>
            <a:srgbClr val="FBFAFB"/>
          </a:solidFill>
          <a:ln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汉仪文黑-45简" panose="00020600040101010101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8936355" y="3865880"/>
            <a:ext cx="24161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dist"/>
            <a:r>
              <a:rPr lang="zh-CN" altLang="en-US">
                <a:cs typeface="汉仪文黑-45简" panose="00020600040101010101" charset="-122"/>
              </a:rPr>
              <a:t>内训课时：</a:t>
            </a:r>
            <a:r>
              <a:rPr lang="en-US" altLang="zh-CN">
                <a:cs typeface="汉仪文黑-45简" panose="00020600040101010101" charset="-122"/>
              </a:rPr>
              <a:t>78</a:t>
            </a:r>
            <a:r>
              <a:rPr lang="zh-CN" altLang="en-US">
                <a:cs typeface="汉仪文黑-45简" panose="00020600040101010101" charset="-122"/>
              </a:rPr>
              <a:t>88课时</a:t>
            </a:r>
            <a:endParaRPr lang="zh-CN" altLang="en-US">
              <a:cs typeface="汉仪文黑-45简" panose="00020600040101010101" charset="-122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5003800" y="4820285"/>
            <a:ext cx="6670040" cy="1289050"/>
          </a:xfrm>
          <a:prstGeom prst="roundRect">
            <a:avLst>
              <a:gd name="adj" fmla="val 12393"/>
            </a:avLst>
          </a:prstGeom>
          <a:solidFill>
            <a:srgbClr val="FBFAFB"/>
          </a:solidFill>
          <a:ln>
            <a:solidFill>
              <a:srgbClr val="FBB8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汉仪文黑-45简" panose="00020600040101010101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5375910" y="5059680"/>
            <a:ext cx="5975985" cy="8102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>
                <a:cs typeface="汉仪文黑-45简" panose="00020600040101010101" charset="-122"/>
              </a:rPr>
              <a:t>人</a:t>
            </a:r>
            <a:r>
              <a:rPr>
                <a:cs typeface="汉仪文黑-45简" panose="00020600040101010101" charset="-122"/>
              </a:rPr>
              <a:t>均受训学时为24小时，比去年同期增长64.2%，培训费用支出共计2800元。</a:t>
            </a:r>
            <a:endParaRPr>
              <a:cs typeface="汉仪文黑-45简" panose="00020600040101010101" charset="-122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168525" y="2637155"/>
            <a:ext cx="7854950" cy="1245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dist"/>
            <a:r>
              <a:rPr lang="zh-CN" altLang="en-US" sz="7500">
                <a:solidFill>
                  <a:schemeClr val="tx1">
                    <a:lumMod val="85000"/>
                    <a:lumOff val="15000"/>
                  </a:schemeClr>
                </a:solidFill>
                <a:latin typeface="汉仪文黑-75简" panose="00020600040101010101" charset="-122"/>
                <a:ea typeface="汉仪文黑-75简" panose="00020600040101010101" charset="-122"/>
                <a:cs typeface="汉仪文黑-45简" panose="00020600040101010101" charset="-122"/>
              </a:rPr>
              <a:t>主要工作完成情况</a:t>
            </a:r>
            <a:endParaRPr lang="zh-CN" altLang="en-US" sz="7500">
              <a:solidFill>
                <a:schemeClr val="tx1">
                  <a:lumMod val="85000"/>
                  <a:lumOff val="15000"/>
                </a:schemeClr>
              </a:solidFill>
              <a:latin typeface="汉仪文黑-75简" panose="00020600040101010101" charset="-122"/>
              <a:ea typeface="汉仪文黑-75简" panose="00020600040101010101" charset="-122"/>
              <a:cs typeface="汉仪文黑-45简" panose="00020600040101010101" charset="-122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4583748" y="1772285"/>
            <a:ext cx="3024505" cy="579755"/>
          </a:xfrm>
          <a:prstGeom prst="roundRect">
            <a:avLst>
              <a:gd name="adj" fmla="val 50000"/>
            </a:avLst>
          </a:prstGeom>
          <a:solidFill>
            <a:srgbClr val="FCC846"/>
          </a:solidFill>
          <a:ln>
            <a:solidFill>
              <a:srgbClr val="FCC8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汉仪文黑-45简" panose="00020600040101010101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158105" y="1878330"/>
            <a:ext cx="187579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dist"/>
            <a:r>
              <a:rPr lang="zh-CN" alt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汉仪文黑-45简" panose="00020600040101010101" charset="-122"/>
                <a:ea typeface="汉仪文黑-45简" panose="00020600040101010101" charset="-122"/>
                <a:cs typeface="汉仪文黑-45简" panose="00020600040101010101" charset="-122"/>
              </a:rPr>
              <a:t>第二部分</a:t>
            </a:r>
            <a:endParaRPr lang="zh-CN" altLang="en-US" sz="2000">
              <a:solidFill>
                <a:schemeClr val="tx1">
                  <a:lumMod val="85000"/>
                  <a:lumOff val="15000"/>
                </a:schemeClr>
              </a:solidFill>
              <a:latin typeface="汉仪文黑-45简" panose="00020600040101010101" charset="-122"/>
              <a:ea typeface="汉仪文黑-45简" panose="00020600040101010101" charset="-122"/>
              <a:cs typeface="汉仪文黑-45简" panose="00020600040101010101" charset="-122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53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5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55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5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5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5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59.xml><?xml version="1.0" encoding="utf-8"?>
<p:tagLst xmlns:p="http://schemas.openxmlformats.org/presentationml/2006/main">
  <p:tag name="KSO_WM_UNIT_TABLE_BEAUTIFY" val="smartTable{7e011c6a-5797-403a-94c3-9e415c49f393}"/>
  <p:tag name="TABLE_ENDDRAG_ORIGIN_RECT" val="426*339"/>
  <p:tag name="TABLE_ENDDRAG_RECT" val="40*158*426*339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TABLE_BEAUTIFY" val="smartTable{08f8b947-740f-4682-b45a-4aa9e1d3db0e}"/>
  <p:tag name="TABLE_ENDDRAG_ORIGIN_RECT" val="426*339"/>
  <p:tag name="TABLE_ENDDRAG_RECT" val="40*158*426*339"/>
</p:tagLst>
</file>

<file path=ppt/tags/tag6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3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2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4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6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2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3.xml><?xml version="1.0" encoding="utf-8"?>
<p:tagLst xmlns:p="http://schemas.openxmlformats.org/presentationml/2006/main">
  <p:tag name="KSO_WM_SPECIAL_SOURCE" val="bdnull"/>
</p:tagLst>
</file>

<file path=ppt/tags/tag84.xml><?xml version="1.0" encoding="utf-8"?>
<p:tagLst xmlns:p="http://schemas.openxmlformats.org/presentationml/2006/main">
  <p:tag name="COMMONDATA" val="eyJoZGlkIjoiMjk5ZmZiODlhMDA5MmQwNDIzMmQwZWE5ZGVlNTNjZTYifQ=="/>
  <p:tag name="KSO_WPP_MARK_KEY" val="48037273-2462-432b-bf1d-07ce6ccc40f7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ysClr val="windowText" lastClr="000000"/>
      </a:dk1>
      <a:lt1>
        <a:sysClr val="window" lastClr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汉仪文黑-45简"/>
        <a:ea typeface="汉仪文黑-45简"/>
        <a:cs typeface=""/>
      </a:majorFont>
      <a:minorFont>
        <a:latin typeface="汉仪文黑-45简"/>
        <a:ea typeface="汉仪文黑-45简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lnSpc>
            <a:spcPct val="130000"/>
          </a:lnSpc>
          <a:spcBef>
            <a:spcPts val="0"/>
          </a:spcBef>
          <a:spcAft>
            <a:spcPts val="0"/>
          </a:spcAft>
          <a:defRPr lang="zh-CN" altLang="en-US" sz="1600"/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汉仪文黑-45简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汉仪文黑-45简"/>
        <a:ea typeface=""/>
        <a:cs typeface=""/>
        <a:font script="Jpan" typeface="ＭＳ Ｐゴシック"/>
        <a:font script="Hang" typeface="맑은 고딕"/>
        <a:font script="Hans" typeface="汉仪文黑-45简"/>
        <a:font script="Hant" typeface="新細明體"/>
        <a:font script="Arab" typeface="汉仪文黑-45简"/>
        <a:font script="Hebr" typeface="汉仪文黑-45简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汉仪文黑-45简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汉仪文黑-45简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汉仪文黑-45简"/>
        <a:ea typeface=""/>
        <a:cs typeface=""/>
        <a:font script="Jpan" typeface="ＭＳ Ｐゴシック"/>
        <a:font script="Hang" typeface="맑은 고딕"/>
        <a:font script="Hans" typeface="汉仪文黑-45简"/>
        <a:font script="Hant" typeface="新細明體"/>
        <a:font script="Arab" typeface="汉仪文黑-45简"/>
        <a:font script="Hebr" typeface="汉仪文黑-45简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汉仪文黑-45简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3285</Words>
  <PresentationFormat>宽屏</PresentationFormat>
  <Paragraphs>511</Paragraphs>
  <Slides>29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38" baseType="lpstr">
      <vt:lpstr>Arial</vt:lpstr>
      <vt:lpstr>宋体</vt:lpstr>
      <vt:lpstr>Wingdings</vt:lpstr>
      <vt:lpstr>汉仪文黑-45简</vt:lpstr>
      <vt:lpstr>Wingdings</vt:lpstr>
      <vt:lpstr>汉仪文黑-75简</vt:lpstr>
      <vt:lpstr>微软雅黑</vt:lpstr>
      <vt:lpstr>Arial Unicode MS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terms:created xsi:type="dcterms:W3CDTF">2019-06-19T02:08:00Z</dcterms:created>
  <dcterms:modified xsi:type="dcterms:W3CDTF">2022-10-26T05:54:40Z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2052-11.1.0.12598</vt:lpwstr>
  </property>
  <property fmtid="{D5CDD505-2E9C-101B-9397-08002B2CF9AE}" pid="3" name="ICV">
    <vt:lpwstr>CF9BE9CC19CC462B8C932C47372FDA61</vt:lpwstr>
  </property>
  <property fmtid="{D5CDD505-2E9C-101B-9397-08002B2CF9AE}" pid="4" name="KSOTemplateUUID">
    <vt:lpwstr>v1.0_mb_GusDWW8ZV6XAJewxnbcuDA==</vt:lpwstr>
  </property>
</Properties>
</file>